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36"/>
  </p:notesMasterIdLst>
  <p:sldIdLst>
    <p:sldId id="296" r:id="rId2"/>
    <p:sldId id="297" r:id="rId3"/>
    <p:sldId id="298" r:id="rId4"/>
    <p:sldId id="300" r:id="rId5"/>
    <p:sldId id="293" r:id="rId6"/>
    <p:sldId id="294" r:id="rId7"/>
    <p:sldId id="311" r:id="rId8"/>
    <p:sldId id="312" r:id="rId9"/>
    <p:sldId id="313" r:id="rId10"/>
    <p:sldId id="314" r:id="rId11"/>
    <p:sldId id="289" r:id="rId12"/>
    <p:sldId id="315" r:id="rId13"/>
    <p:sldId id="270" r:id="rId14"/>
    <p:sldId id="285" r:id="rId15"/>
    <p:sldId id="302" r:id="rId16"/>
    <p:sldId id="266" r:id="rId17"/>
    <p:sldId id="263" r:id="rId18"/>
    <p:sldId id="309" r:id="rId19"/>
    <p:sldId id="281" r:id="rId20"/>
    <p:sldId id="310" r:id="rId21"/>
    <p:sldId id="307" r:id="rId22"/>
    <p:sldId id="316" r:id="rId23"/>
    <p:sldId id="301" r:id="rId24"/>
    <p:sldId id="276" r:id="rId25"/>
    <p:sldId id="271" r:id="rId26"/>
    <p:sldId id="306" r:id="rId27"/>
    <p:sldId id="303" r:id="rId28"/>
    <p:sldId id="305" r:id="rId29"/>
    <p:sldId id="284" r:id="rId30"/>
    <p:sldId id="308" r:id="rId31"/>
    <p:sldId id="290" r:id="rId32"/>
    <p:sldId id="282" r:id="rId33"/>
    <p:sldId id="295" r:id="rId34"/>
    <p:sldId id="304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EC6ACA"/>
    <a:srgbClr val="FF9999"/>
    <a:srgbClr val="FF0066"/>
    <a:srgbClr val="FFFF99"/>
    <a:srgbClr val="FF9933"/>
    <a:srgbClr val="22FE47"/>
    <a:srgbClr val="FF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71" autoAdjust="0"/>
    <p:restoredTop sz="86412" autoAdjust="0"/>
  </p:normalViewPr>
  <p:slideViewPr>
    <p:cSldViewPr snapToGrid="0">
      <p:cViewPr varScale="1">
        <p:scale>
          <a:sx n="83" d="100"/>
          <a:sy n="83" d="100"/>
        </p:scale>
        <p:origin x="-108" y="-3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F1F0D-718C-46F4-A4B6-3B377BFD8385}" type="doc">
      <dgm:prSet loTypeId="urn:microsoft.com/office/officeart/2005/8/layout/orgChart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313BF35-EEC1-455C-BAAC-D9E134864A57}">
      <dgm:prSet phldrT="[Texto]" custT="1"/>
      <dgm:spPr>
        <a:solidFill>
          <a:srgbClr val="FF0066"/>
        </a:solidFill>
      </dgm:spPr>
      <dgm:t>
        <a:bodyPr/>
        <a:lstStyle/>
        <a:p>
          <a:r>
            <a:rPr lang="es-EC" sz="22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METODOLOGIA</a:t>
          </a:r>
          <a:endParaRPr lang="es-ES" sz="22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656D3BA0-647D-4D64-9B63-3890B77CDB52}" type="parTrans" cxnId="{669B7358-8554-4087-8BAE-DA9CFD3F4472}">
      <dgm:prSet/>
      <dgm:spPr/>
      <dgm:t>
        <a:bodyPr/>
        <a:lstStyle/>
        <a:p>
          <a:endParaRPr lang="es-ES"/>
        </a:p>
      </dgm:t>
    </dgm:pt>
    <dgm:pt modelId="{5D314ADB-C1AC-45F5-A609-9DE261C345F3}" type="sibTrans" cxnId="{669B7358-8554-4087-8BAE-DA9CFD3F4472}">
      <dgm:prSet/>
      <dgm:spPr/>
      <dgm:t>
        <a:bodyPr/>
        <a:lstStyle/>
        <a:p>
          <a:endParaRPr lang="es-ES"/>
        </a:p>
      </dgm:t>
    </dgm:pt>
    <dgm:pt modelId="{EEB10F5C-924F-43D5-8652-9708A668684B}">
      <dgm:prSet phldrT="[Texto]" custT="1"/>
      <dgm:spPr>
        <a:solidFill>
          <a:srgbClr val="FF9999"/>
        </a:solidFill>
      </dgm:spPr>
      <dgm:t>
        <a:bodyPr/>
        <a:lstStyle/>
        <a:p>
          <a:pPr algn="ctr"/>
          <a:r>
            <a:rPr lang="es-EC" sz="2000" b="1" dirty="0" smtClean="0">
              <a:solidFill>
                <a:schemeClr val="tx1"/>
              </a:solidFill>
            </a:rPr>
            <a:t>PRIMERA FASE</a:t>
          </a:r>
        </a:p>
        <a:p>
          <a:pPr algn="ctr"/>
          <a:r>
            <a:rPr lang="es-EC" sz="2000" b="0" dirty="0" smtClean="0">
              <a:solidFill>
                <a:schemeClr val="tx1"/>
              </a:solidFill>
            </a:rPr>
            <a:t>Planificación y facilitación del proceso desde la asamblea ciudadana.</a:t>
          </a:r>
          <a:endParaRPr lang="es-ES" sz="2000" b="0" dirty="0">
            <a:solidFill>
              <a:schemeClr val="tx1"/>
            </a:solidFill>
          </a:endParaRPr>
        </a:p>
      </dgm:t>
    </dgm:pt>
    <dgm:pt modelId="{0A688D3D-0CCE-4E7F-8790-68B87BFC4821}" type="parTrans" cxnId="{E289072B-7CD5-44FD-B033-88BF13FE63F3}">
      <dgm:prSet/>
      <dgm:spPr/>
      <dgm:t>
        <a:bodyPr/>
        <a:lstStyle/>
        <a:p>
          <a:endParaRPr lang="es-ES"/>
        </a:p>
      </dgm:t>
    </dgm:pt>
    <dgm:pt modelId="{98816DF3-88A8-4F76-A664-4D31AF25C5DE}" type="sibTrans" cxnId="{E289072B-7CD5-44FD-B033-88BF13FE63F3}">
      <dgm:prSet/>
      <dgm:spPr/>
      <dgm:t>
        <a:bodyPr/>
        <a:lstStyle/>
        <a:p>
          <a:endParaRPr lang="es-ES"/>
        </a:p>
      </dgm:t>
    </dgm:pt>
    <dgm:pt modelId="{36370539-D1DC-4E04-BABF-0F8670480AAB}">
      <dgm:prSet phldrT="[Texto]"/>
      <dgm:spPr>
        <a:solidFill>
          <a:schemeClr val="accent4"/>
        </a:solidFill>
      </dgm:spPr>
      <dgm:t>
        <a:bodyPr/>
        <a:lstStyle/>
        <a:p>
          <a:pPr algn="ctr"/>
          <a:r>
            <a:rPr lang="es-EC" b="1" dirty="0" smtClean="0">
              <a:solidFill>
                <a:schemeClr val="tx1"/>
              </a:solidFill>
            </a:rPr>
            <a:t>SEGUNDA FASE</a:t>
          </a:r>
        </a:p>
        <a:p>
          <a:pPr algn="ctr"/>
          <a:r>
            <a:rPr lang="es-EC" b="0" dirty="0" smtClean="0">
              <a:solidFill>
                <a:schemeClr val="tx1"/>
              </a:solidFill>
            </a:rPr>
            <a:t>Evaluación de la gestión y redacción del informe de la institución. </a:t>
          </a:r>
          <a:endParaRPr lang="es-ES" b="0" dirty="0"/>
        </a:p>
      </dgm:t>
    </dgm:pt>
    <dgm:pt modelId="{EF58AC6B-E43D-440C-A054-64F573EC6EDC}" type="parTrans" cxnId="{496470AB-EC24-48D3-90B1-8FC6EC1D37F1}">
      <dgm:prSet/>
      <dgm:spPr/>
      <dgm:t>
        <a:bodyPr/>
        <a:lstStyle/>
        <a:p>
          <a:endParaRPr lang="es-ES"/>
        </a:p>
      </dgm:t>
    </dgm:pt>
    <dgm:pt modelId="{6FD01C8E-DD5A-42C0-BBB5-9797CCEFAA4E}" type="sibTrans" cxnId="{496470AB-EC24-48D3-90B1-8FC6EC1D37F1}">
      <dgm:prSet/>
      <dgm:spPr/>
      <dgm:t>
        <a:bodyPr/>
        <a:lstStyle/>
        <a:p>
          <a:endParaRPr lang="es-ES"/>
        </a:p>
      </dgm:t>
    </dgm:pt>
    <dgm:pt modelId="{2ED5325F-1C9F-4B03-A1C5-4CDFB7E253E4}">
      <dgm:prSet phldrT="[Texto]"/>
      <dgm:spPr>
        <a:solidFill>
          <a:srgbClr val="6666FF"/>
        </a:solidFill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TERCERA FASE</a:t>
          </a:r>
          <a:endParaRPr lang="es-ES" b="1" dirty="0" smtClean="0">
            <a:solidFill>
              <a:schemeClr val="tx1"/>
            </a:solidFill>
          </a:endParaRPr>
        </a:p>
        <a:p>
          <a:r>
            <a:rPr lang="es-EC" b="1" dirty="0" smtClean="0">
              <a:solidFill>
                <a:schemeClr val="tx1"/>
              </a:solidFill>
            </a:rPr>
            <a:t> </a:t>
          </a:r>
          <a:r>
            <a:rPr lang="es-EC" b="0" dirty="0" smtClean="0">
              <a:solidFill>
                <a:schemeClr val="tx1"/>
              </a:solidFill>
            </a:rPr>
            <a:t>Evaluación ciudadana del informe institucional.</a:t>
          </a:r>
          <a:endParaRPr lang="es-ES" b="0" dirty="0">
            <a:solidFill>
              <a:schemeClr val="tx1"/>
            </a:solidFill>
          </a:endParaRPr>
        </a:p>
      </dgm:t>
    </dgm:pt>
    <dgm:pt modelId="{85796878-EAA1-4448-9816-33BB95BE8FC7}" type="parTrans" cxnId="{45B38B33-DC44-4A54-B509-40F5BA3B37B9}">
      <dgm:prSet/>
      <dgm:spPr/>
      <dgm:t>
        <a:bodyPr/>
        <a:lstStyle/>
        <a:p>
          <a:endParaRPr lang="es-ES"/>
        </a:p>
      </dgm:t>
    </dgm:pt>
    <dgm:pt modelId="{88C50AC8-2C08-4B5F-A13B-92802DF50504}" type="sibTrans" cxnId="{45B38B33-DC44-4A54-B509-40F5BA3B37B9}">
      <dgm:prSet/>
      <dgm:spPr/>
      <dgm:t>
        <a:bodyPr/>
        <a:lstStyle/>
        <a:p>
          <a:endParaRPr lang="es-ES"/>
        </a:p>
      </dgm:t>
    </dgm:pt>
    <dgm:pt modelId="{ADD0977F-0C69-47C2-8064-6BAAF692528F}">
      <dgm:prSet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CUARTA FASE </a:t>
          </a:r>
        </a:p>
        <a:p>
          <a:r>
            <a:rPr lang="es-EC" dirty="0" smtClean="0">
              <a:solidFill>
                <a:schemeClr val="tx1"/>
              </a:solidFill>
            </a:rPr>
            <a:t>Incorporación de la opinión ciudadana, </a:t>
          </a:r>
        </a:p>
        <a:p>
          <a:r>
            <a:rPr lang="es-EC" dirty="0" smtClean="0">
              <a:solidFill>
                <a:schemeClr val="tx1"/>
              </a:solidFill>
            </a:rPr>
            <a:t>retroalimentación y seguimient</a:t>
          </a:r>
          <a:r>
            <a:rPr lang="es-EC" dirty="0" smtClean="0"/>
            <a:t>o</a:t>
          </a:r>
          <a:endParaRPr lang="es-EC" dirty="0"/>
        </a:p>
      </dgm:t>
    </dgm:pt>
    <dgm:pt modelId="{E22CBFD1-C7CF-4FB8-95D3-5843D3C9C843}" type="parTrans" cxnId="{D57D5A4B-E8EE-4B6A-849B-7BDE4F44E566}">
      <dgm:prSet/>
      <dgm:spPr/>
      <dgm:t>
        <a:bodyPr/>
        <a:lstStyle/>
        <a:p>
          <a:endParaRPr lang="es-EC"/>
        </a:p>
      </dgm:t>
    </dgm:pt>
    <dgm:pt modelId="{5CFBC481-8F74-4F47-8A46-FB36A56EEA9D}" type="sibTrans" cxnId="{D57D5A4B-E8EE-4B6A-849B-7BDE4F44E566}">
      <dgm:prSet/>
      <dgm:spPr/>
      <dgm:t>
        <a:bodyPr/>
        <a:lstStyle/>
        <a:p>
          <a:endParaRPr lang="es-EC"/>
        </a:p>
      </dgm:t>
    </dgm:pt>
    <dgm:pt modelId="{65D58F2C-7AA4-4E31-9147-2A20562E19B4}" type="pres">
      <dgm:prSet presAssocID="{5FAF1F0D-718C-46F4-A4B6-3B377BFD838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1EF60DF-A9A8-4589-B360-D6DCE9D8F41F}" type="pres">
      <dgm:prSet presAssocID="{1313BF35-EEC1-455C-BAAC-D9E134864A57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6D0777A0-4460-4CA9-9D1D-536ABB01AB5C}" type="pres">
      <dgm:prSet presAssocID="{1313BF35-EEC1-455C-BAAC-D9E134864A57}" presName="rootComposite1" presStyleCnt="0"/>
      <dgm:spPr/>
      <dgm:t>
        <a:bodyPr/>
        <a:lstStyle/>
        <a:p>
          <a:endParaRPr lang="es-ES"/>
        </a:p>
      </dgm:t>
    </dgm:pt>
    <dgm:pt modelId="{AC495620-943E-4987-BC99-84553006B3FA}" type="pres">
      <dgm:prSet presAssocID="{1313BF35-EEC1-455C-BAAC-D9E134864A57}" presName="rootText1" presStyleLbl="node0" presStyleIdx="0" presStyleCnt="1" custScaleX="75829" custScaleY="34936" custLinFactNeighborX="-265" custLinFactNeighborY="-212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51E1210-EAD2-4FDE-88C2-3A3E0DCE8AD7}" type="pres">
      <dgm:prSet presAssocID="{1313BF35-EEC1-455C-BAAC-D9E134864A57}" presName="rootConnector1" presStyleLbl="node1" presStyleIdx="0" presStyleCnt="0"/>
      <dgm:spPr/>
      <dgm:t>
        <a:bodyPr/>
        <a:lstStyle/>
        <a:p>
          <a:endParaRPr lang="es-ES"/>
        </a:p>
      </dgm:t>
    </dgm:pt>
    <dgm:pt modelId="{676BD347-81CA-48F5-8035-F028CBF73AE0}" type="pres">
      <dgm:prSet presAssocID="{1313BF35-EEC1-455C-BAAC-D9E134864A57}" presName="hierChild2" presStyleCnt="0"/>
      <dgm:spPr/>
      <dgm:t>
        <a:bodyPr/>
        <a:lstStyle/>
        <a:p>
          <a:endParaRPr lang="es-ES"/>
        </a:p>
      </dgm:t>
    </dgm:pt>
    <dgm:pt modelId="{B14D855D-0CF7-4026-A477-9D66A3CCB7A7}" type="pres">
      <dgm:prSet presAssocID="{0A688D3D-0CCE-4E7F-8790-68B87BFC4821}" presName="Name37" presStyleLbl="parChTrans1D2" presStyleIdx="0" presStyleCnt="4"/>
      <dgm:spPr/>
      <dgm:t>
        <a:bodyPr/>
        <a:lstStyle/>
        <a:p>
          <a:endParaRPr lang="es-ES"/>
        </a:p>
      </dgm:t>
    </dgm:pt>
    <dgm:pt modelId="{0A8E98E2-8C3E-40B2-81C0-C70CE4EF9431}" type="pres">
      <dgm:prSet presAssocID="{EEB10F5C-924F-43D5-8652-9708A668684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D4BE1E54-DA8A-4701-A6BA-3E407876AE3C}" type="pres">
      <dgm:prSet presAssocID="{EEB10F5C-924F-43D5-8652-9708A668684B}" presName="rootComposite" presStyleCnt="0"/>
      <dgm:spPr/>
      <dgm:t>
        <a:bodyPr/>
        <a:lstStyle/>
        <a:p>
          <a:endParaRPr lang="es-ES"/>
        </a:p>
      </dgm:t>
    </dgm:pt>
    <dgm:pt modelId="{F7577E1B-95A9-429A-B9E0-6DB2AC466676}" type="pres">
      <dgm:prSet presAssocID="{EEB10F5C-924F-43D5-8652-9708A668684B}" presName="rootText" presStyleLbl="node2" presStyleIdx="0" presStyleCnt="4" custScaleX="89141" custScaleY="10558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79C0A45-5D85-4D34-A6BE-030B2951824F}" type="pres">
      <dgm:prSet presAssocID="{EEB10F5C-924F-43D5-8652-9708A668684B}" presName="rootConnector" presStyleLbl="node2" presStyleIdx="0" presStyleCnt="4"/>
      <dgm:spPr/>
      <dgm:t>
        <a:bodyPr/>
        <a:lstStyle/>
        <a:p>
          <a:endParaRPr lang="es-ES"/>
        </a:p>
      </dgm:t>
    </dgm:pt>
    <dgm:pt modelId="{F1CD2C97-E5CC-4B46-9387-C46D33F8C0F6}" type="pres">
      <dgm:prSet presAssocID="{EEB10F5C-924F-43D5-8652-9708A668684B}" presName="hierChild4" presStyleCnt="0"/>
      <dgm:spPr/>
      <dgm:t>
        <a:bodyPr/>
        <a:lstStyle/>
        <a:p>
          <a:endParaRPr lang="es-ES"/>
        </a:p>
      </dgm:t>
    </dgm:pt>
    <dgm:pt modelId="{49B725C0-D57A-4EEE-8C33-52EF52C2BF5B}" type="pres">
      <dgm:prSet presAssocID="{EEB10F5C-924F-43D5-8652-9708A668684B}" presName="hierChild5" presStyleCnt="0"/>
      <dgm:spPr/>
      <dgm:t>
        <a:bodyPr/>
        <a:lstStyle/>
        <a:p>
          <a:endParaRPr lang="es-ES"/>
        </a:p>
      </dgm:t>
    </dgm:pt>
    <dgm:pt modelId="{5A90F649-AA5A-4C75-9893-EC08830DAEC2}" type="pres">
      <dgm:prSet presAssocID="{EF58AC6B-E43D-440C-A054-64F573EC6EDC}" presName="Name37" presStyleLbl="parChTrans1D2" presStyleIdx="1" presStyleCnt="4"/>
      <dgm:spPr/>
      <dgm:t>
        <a:bodyPr/>
        <a:lstStyle/>
        <a:p>
          <a:endParaRPr lang="es-ES"/>
        </a:p>
      </dgm:t>
    </dgm:pt>
    <dgm:pt modelId="{7C10DBA1-FFB0-4B28-BE03-F76DCCF555DB}" type="pres">
      <dgm:prSet presAssocID="{36370539-D1DC-4E04-BABF-0F8670480AA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565310A1-E2D0-4FB8-BE4F-B4B2F1CFA961}" type="pres">
      <dgm:prSet presAssocID="{36370539-D1DC-4E04-BABF-0F8670480AAB}" presName="rootComposite" presStyleCnt="0"/>
      <dgm:spPr/>
      <dgm:t>
        <a:bodyPr/>
        <a:lstStyle/>
        <a:p>
          <a:endParaRPr lang="es-ES"/>
        </a:p>
      </dgm:t>
    </dgm:pt>
    <dgm:pt modelId="{CCF22D82-4DD3-4C46-9918-7D3F5B7B5618}" type="pres">
      <dgm:prSet presAssocID="{36370539-D1DC-4E04-BABF-0F8670480AAB}" presName="rootText" presStyleLbl="node2" presStyleIdx="1" presStyleCnt="4" custScaleX="84433" custScaleY="12079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4402930-A184-41FB-8A08-BD61769D77CA}" type="pres">
      <dgm:prSet presAssocID="{36370539-D1DC-4E04-BABF-0F8670480AAB}" presName="rootConnector" presStyleLbl="node2" presStyleIdx="1" presStyleCnt="4"/>
      <dgm:spPr/>
      <dgm:t>
        <a:bodyPr/>
        <a:lstStyle/>
        <a:p>
          <a:endParaRPr lang="es-ES"/>
        </a:p>
      </dgm:t>
    </dgm:pt>
    <dgm:pt modelId="{38ECF955-625B-4AAB-8D7F-B0969D36DD6D}" type="pres">
      <dgm:prSet presAssocID="{36370539-D1DC-4E04-BABF-0F8670480AAB}" presName="hierChild4" presStyleCnt="0"/>
      <dgm:spPr/>
      <dgm:t>
        <a:bodyPr/>
        <a:lstStyle/>
        <a:p>
          <a:endParaRPr lang="es-ES"/>
        </a:p>
      </dgm:t>
    </dgm:pt>
    <dgm:pt modelId="{066FF318-A40F-48F5-A69E-BFB850B95552}" type="pres">
      <dgm:prSet presAssocID="{36370539-D1DC-4E04-BABF-0F8670480AAB}" presName="hierChild5" presStyleCnt="0"/>
      <dgm:spPr/>
      <dgm:t>
        <a:bodyPr/>
        <a:lstStyle/>
        <a:p>
          <a:endParaRPr lang="es-ES"/>
        </a:p>
      </dgm:t>
    </dgm:pt>
    <dgm:pt modelId="{66B5EC89-958A-4B83-8B95-E187D30239A6}" type="pres">
      <dgm:prSet presAssocID="{85796878-EAA1-4448-9816-33BB95BE8FC7}" presName="Name37" presStyleLbl="parChTrans1D2" presStyleIdx="2" presStyleCnt="4"/>
      <dgm:spPr/>
      <dgm:t>
        <a:bodyPr/>
        <a:lstStyle/>
        <a:p>
          <a:endParaRPr lang="es-ES"/>
        </a:p>
      </dgm:t>
    </dgm:pt>
    <dgm:pt modelId="{0368DA0E-5584-4AB8-9330-FD7DB63DF5AD}" type="pres">
      <dgm:prSet presAssocID="{2ED5325F-1C9F-4B03-A1C5-4CDFB7E253E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C22666FC-EFDB-40CF-988C-65AD75958BF8}" type="pres">
      <dgm:prSet presAssocID="{2ED5325F-1C9F-4B03-A1C5-4CDFB7E253E4}" presName="rootComposite" presStyleCnt="0"/>
      <dgm:spPr/>
      <dgm:t>
        <a:bodyPr/>
        <a:lstStyle/>
        <a:p>
          <a:endParaRPr lang="es-ES"/>
        </a:p>
      </dgm:t>
    </dgm:pt>
    <dgm:pt modelId="{814A2538-C4CC-438B-BCD0-C97F3F1F9C81}" type="pres">
      <dgm:prSet presAssocID="{2ED5325F-1C9F-4B03-A1C5-4CDFB7E253E4}" presName="rootText" presStyleLbl="node2" presStyleIdx="2" presStyleCnt="4" custScaleX="65308" custScaleY="117008" custLinFactNeighborX="2710" custLinFactNeighborY="-63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D7A218F-5595-4DC8-AA30-F7AE91FEA3DA}" type="pres">
      <dgm:prSet presAssocID="{2ED5325F-1C9F-4B03-A1C5-4CDFB7E253E4}" presName="rootConnector" presStyleLbl="node2" presStyleIdx="2" presStyleCnt="4"/>
      <dgm:spPr/>
      <dgm:t>
        <a:bodyPr/>
        <a:lstStyle/>
        <a:p>
          <a:endParaRPr lang="es-ES"/>
        </a:p>
      </dgm:t>
    </dgm:pt>
    <dgm:pt modelId="{26415BE3-B455-46E2-BAAF-C54D02DE3A57}" type="pres">
      <dgm:prSet presAssocID="{2ED5325F-1C9F-4B03-A1C5-4CDFB7E253E4}" presName="hierChild4" presStyleCnt="0"/>
      <dgm:spPr/>
      <dgm:t>
        <a:bodyPr/>
        <a:lstStyle/>
        <a:p>
          <a:endParaRPr lang="es-ES"/>
        </a:p>
      </dgm:t>
    </dgm:pt>
    <dgm:pt modelId="{0561EF32-3BA8-416E-A37A-9456BE50AD8F}" type="pres">
      <dgm:prSet presAssocID="{2ED5325F-1C9F-4B03-A1C5-4CDFB7E253E4}" presName="hierChild5" presStyleCnt="0"/>
      <dgm:spPr/>
      <dgm:t>
        <a:bodyPr/>
        <a:lstStyle/>
        <a:p>
          <a:endParaRPr lang="es-ES"/>
        </a:p>
      </dgm:t>
    </dgm:pt>
    <dgm:pt modelId="{32F7B0FC-2B6C-4D96-A738-5A29876C994E}" type="pres">
      <dgm:prSet presAssocID="{E22CBFD1-C7CF-4FB8-95D3-5843D3C9C843}" presName="Name37" presStyleLbl="parChTrans1D2" presStyleIdx="3" presStyleCnt="4"/>
      <dgm:spPr/>
      <dgm:t>
        <a:bodyPr/>
        <a:lstStyle/>
        <a:p>
          <a:endParaRPr lang="es-EC"/>
        </a:p>
      </dgm:t>
    </dgm:pt>
    <dgm:pt modelId="{B3A98D46-ADD4-456B-B0A0-4F0A19769A60}" type="pres">
      <dgm:prSet presAssocID="{ADD0977F-0C69-47C2-8064-6BAAF692528F}" presName="hierRoot2" presStyleCnt="0">
        <dgm:presLayoutVars>
          <dgm:hierBranch val="init"/>
        </dgm:presLayoutVars>
      </dgm:prSet>
      <dgm:spPr/>
    </dgm:pt>
    <dgm:pt modelId="{167454C6-07BC-4397-9E74-9A1437B4D156}" type="pres">
      <dgm:prSet presAssocID="{ADD0977F-0C69-47C2-8064-6BAAF692528F}" presName="rootComposite" presStyleCnt="0"/>
      <dgm:spPr/>
    </dgm:pt>
    <dgm:pt modelId="{EBBBCF46-A863-4100-A9D7-CBD5EFB06687}" type="pres">
      <dgm:prSet presAssocID="{ADD0977F-0C69-47C2-8064-6BAAF692528F}" presName="rootText" presStyleLbl="node2" presStyleIdx="3" presStyleCnt="4" custScaleX="104500" custScaleY="1150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A034D32-AD45-4AD2-80B9-1B970295DD28}" type="pres">
      <dgm:prSet presAssocID="{ADD0977F-0C69-47C2-8064-6BAAF692528F}" presName="rootConnector" presStyleLbl="node2" presStyleIdx="3" presStyleCnt="4"/>
      <dgm:spPr/>
      <dgm:t>
        <a:bodyPr/>
        <a:lstStyle/>
        <a:p>
          <a:endParaRPr lang="es-EC"/>
        </a:p>
      </dgm:t>
    </dgm:pt>
    <dgm:pt modelId="{553DF6B2-0A2C-4FC6-8448-3C121CBA992B}" type="pres">
      <dgm:prSet presAssocID="{ADD0977F-0C69-47C2-8064-6BAAF692528F}" presName="hierChild4" presStyleCnt="0"/>
      <dgm:spPr/>
    </dgm:pt>
    <dgm:pt modelId="{DD3BE44C-D73A-427C-AD4F-6D02AF29855F}" type="pres">
      <dgm:prSet presAssocID="{ADD0977F-0C69-47C2-8064-6BAAF692528F}" presName="hierChild5" presStyleCnt="0"/>
      <dgm:spPr/>
    </dgm:pt>
    <dgm:pt modelId="{181AD0DF-E1B8-4AA9-B737-31469C672C6E}" type="pres">
      <dgm:prSet presAssocID="{1313BF35-EEC1-455C-BAAC-D9E134864A57}" presName="hierChild3" presStyleCnt="0"/>
      <dgm:spPr/>
      <dgm:t>
        <a:bodyPr/>
        <a:lstStyle/>
        <a:p>
          <a:endParaRPr lang="es-ES"/>
        </a:p>
      </dgm:t>
    </dgm:pt>
  </dgm:ptLst>
  <dgm:cxnLst>
    <dgm:cxn modelId="{6220810C-18F1-4BC2-9680-FE4DBB8273E4}" type="presOf" srcId="{EEB10F5C-924F-43D5-8652-9708A668684B}" destId="{579C0A45-5D85-4D34-A6BE-030B2951824F}" srcOrd="1" destOrd="0" presId="urn:microsoft.com/office/officeart/2005/8/layout/orgChart1"/>
    <dgm:cxn modelId="{D57D5A4B-E8EE-4B6A-849B-7BDE4F44E566}" srcId="{1313BF35-EEC1-455C-BAAC-D9E134864A57}" destId="{ADD0977F-0C69-47C2-8064-6BAAF692528F}" srcOrd="3" destOrd="0" parTransId="{E22CBFD1-C7CF-4FB8-95D3-5843D3C9C843}" sibTransId="{5CFBC481-8F74-4F47-8A46-FB36A56EEA9D}"/>
    <dgm:cxn modelId="{338F52E6-10EE-435D-A40B-D3EAB10C0792}" type="presOf" srcId="{2ED5325F-1C9F-4B03-A1C5-4CDFB7E253E4}" destId="{DD7A218F-5595-4DC8-AA30-F7AE91FEA3DA}" srcOrd="1" destOrd="0" presId="urn:microsoft.com/office/officeart/2005/8/layout/orgChart1"/>
    <dgm:cxn modelId="{496470AB-EC24-48D3-90B1-8FC6EC1D37F1}" srcId="{1313BF35-EEC1-455C-BAAC-D9E134864A57}" destId="{36370539-D1DC-4E04-BABF-0F8670480AAB}" srcOrd="1" destOrd="0" parTransId="{EF58AC6B-E43D-440C-A054-64F573EC6EDC}" sibTransId="{6FD01C8E-DD5A-42C0-BBB5-9797CCEFAA4E}"/>
    <dgm:cxn modelId="{E55ED951-3BA2-4CC3-AC6C-7CA8F7725052}" type="presOf" srcId="{1313BF35-EEC1-455C-BAAC-D9E134864A57}" destId="{AC495620-943E-4987-BC99-84553006B3FA}" srcOrd="0" destOrd="0" presId="urn:microsoft.com/office/officeart/2005/8/layout/orgChart1"/>
    <dgm:cxn modelId="{9F9B2159-2301-4901-B36D-8223FD012156}" type="presOf" srcId="{5FAF1F0D-718C-46F4-A4B6-3B377BFD8385}" destId="{65D58F2C-7AA4-4E31-9147-2A20562E19B4}" srcOrd="0" destOrd="0" presId="urn:microsoft.com/office/officeart/2005/8/layout/orgChart1"/>
    <dgm:cxn modelId="{138248AD-9042-4C7F-A020-A51C5FCA4787}" type="presOf" srcId="{1313BF35-EEC1-455C-BAAC-D9E134864A57}" destId="{451E1210-EAD2-4FDE-88C2-3A3E0DCE8AD7}" srcOrd="1" destOrd="0" presId="urn:microsoft.com/office/officeart/2005/8/layout/orgChart1"/>
    <dgm:cxn modelId="{E289072B-7CD5-44FD-B033-88BF13FE63F3}" srcId="{1313BF35-EEC1-455C-BAAC-D9E134864A57}" destId="{EEB10F5C-924F-43D5-8652-9708A668684B}" srcOrd="0" destOrd="0" parTransId="{0A688D3D-0CCE-4E7F-8790-68B87BFC4821}" sibTransId="{98816DF3-88A8-4F76-A664-4D31AF25C5DE}"/>
    <dgm:cxn modelId="{C0C76BAB-9C68-42E0-AD5D-A007E75EB0EA}" type="presOf" srcId="{2ED5325F-1C9F-4B03-A1C5-4CDFB7E253E4}" destId="{814A2538-C4CC-438B-BCD0-C97F3F1F9C81}" srcOrd="0" destOrd="0" presId="urn:microsoft.com/office/officeart/2005/8/layout/orgChart1"/>
    <dgm:cxn modelId="{856D1AC7-45D9-456A-8FBF-94D2D8F35F64}" type="presOf" srcId="{EF58AC6B-E43D-440C-A054-64F573EC6EDC}" destId="{5A90F649-AA5A-4C75-9893-EC08830DAEC2}" srcOrd="0" destOrd="0" presId="urn:microsoft.com/office/officeart/2005/8/layout/orgChart1"/>
    <dgm:cxn modelId="{BB182C6A-3EF8-4635-A217-B80D7F5617BF}" type="presOf" srcId="{85796878-EAA1-4448-9816-33BB95BE8FC7}" destId="{66B5EC89-958A-4B83-8B95-E187D30239A6}" srcOrd="0" destOrd="0" presId="urn:microsoft.com/office/officeart/2005/8/layout/orgChart1"/>
    <dgm:cxn modelId="{C4A2C930-49C6-4D56-85BA-40919CA80885}" type="presOf" srcId="{ADD0977F-0C69-47C2-8064-6BAAF692528F}" destId="{EBBBCF46-A863-4100-A9D7-CBD5EFB06687}" srcOrd="0" destOrd="0" presId="urn:microsoft.com/office/officeart/2005/8/layout/orgChart1"/>
    <dgm:cxn modelId="{6D5E632C-AB93-453F-8898-CFC7E84A1A03}" type="presOf" srcId="{EEB10F5C-924F-43D5-8652-9708A668684B}" destId="{F7577E1B-95A9-429A-B9E0-6DB2AC466676}" srcOrd="0" destOrd="0" presId="urn:microsoft.com/office/officeart/2005/8/layout/orgChart1"/>
    <dgm:cxn modelId="{529AD425-B806-4052-B655-A386A968AC5C}" type="presOf" srcId="{E22CBFD1-C7CF-4FB8-95D3-5843D3C9C843}" destId="{32F7B0FC-2B6C-4D96-A738-5A29876C994E}" srcOrd="0" destOrd="0" presId="urn:microsoft.com/office/officeart/2005/8/layout/orgChart1"/>
    <dgm:cxn modelId="{1AFC80F3-CC7A-4FE2-AAFC-E533C098E54D}" type="presOf" srcId="{36370539-D1DC-4E04-BABF-0F8670480AAB}" destId="{CCF22D82-4DD3-4C46-9918-7D3F5B7B5618}" srcOrd="0" destOrd="0" presId="urn:microsoft.com/office/officeart/2005/8/layout/orgChart1"/>
    <dgm:cxn modelId="{45B38B33-DC44-4A54-B509-40F5BA3B37B9}" srcId="{1313BF35-EEC1-455C-BAAC-D9E134864A57}" destId="{2ED5325F-1C9F-4B03-A1C5-4CDFB7E253E4}" srcOrd="2" destOrd="0" parTransId="{85796878-EAA1-4448-9816-33BB95BE8FC7}" sibTransId="{88C50AC8-2C08-4B5F-A13B-92802DF50504}"/>
    <dgm:cxn modelId="{FDF3DC6E-FAC2-4580-9DFF-1AC8474B18FC}" type="presOf" srcId="{0A688D3D-0CCE-4E7F-8790-68B87BFC4821}" destId="{B14D855D-0CF7-4026-A477-9D66A3CCB7A7}" srcOrd="0" destOrd="0" presId="urn:microsoft.com/office/officeart/2005/8/layout/orgChart1"/>
    <dgm:cxn modelId="{DDB81650-1B11-4F71-80EC-6E3AF73BB0EB}" type="presOf" srcId="{36370539-D1DC-4E04-BABF-0F8670480AAB}" destId="{74402930-A184-41FB-8A08-BD61769D77CA}" srcOrd="1" destOrd="0" presId="urn:microsoft.com/office/officeart/2005/8/layout/orgChart1"/>
    <dgm:cxn modelId="{759B9218-85F8-455B-BC57-04C9D0E44FE8}" type="presOf" srcId="{ADD0977F-0C69-47C2-8064-6BAAF692528F}" destId="{1A034D32-AD45-4AD2-80B9-1B970295DD28}" srcOrd="1" destOrd="0" presId="urn:microsoft.com/office/officeart/2005/8/layout/orgChart1"/>
    <dgm:cxn modelId="{669B7358-8554-4087-8BAE-DA9CFD3F4472}" srcId="{5FAF1F0D-718C-46F4-A4B6-3B377BFD8385}" destId="{1313BF35-EEC1-455C-BAAC-D9E134864A57}" srcOrd="0" destOrd="0" parTransId="{656D3BA0-647D-4D64-9B63-3890B77CDB52}" sibTransId="{5D314ADB-C1AC-45F5-A609-9DE261C345F3}"/>
    <dgm:cxn modelId="{C2A443C9-A417-45E3-BB4F-08FA35866D38}" type="presParOf" srcId="{65D58F2C-7AA4-4E31-9147-2A20562E19B4}" destId="{A1EF60DF-A9A8-4589-B360-D6DCE9D8F41F}" srcOrd="0" destOrd="0" presId="urn:microsoft.com/office/officeart/2005/8/layout/orgChart1"/>
    <dgm:cxn modelId="{CF8804B7-27C5-4DE8-9B83-0AE5B75124E6}" type="presParOf" srcId="{A1EF60DF-A9A8-4589-B360-D6DCE9D8F41F}" destId="{6D0777A0-4460-4CA9-9D1D-536ABB01AB5C}" srcOrd="0" destOrd="0" presId="urn:microsoft.com/office/officeart/2005/8/layout/orgChart1"/>
    <dgm:cxn modelId="{90CAA693-DB69-4E02-8151-EFDDD3E0343F}" type="presParOf" srcId="{6D0777A0-4460-4CA9-9D1D-536ABB01AB5C}" destId="{AC495620-943E-4987-BC99-84553006B3FA}" srcOrd="0" destOrd="0" presId="urn:microsoft.com/office/officeart/2005/8/layout/orgChart1"/>
    <dgm:cxn modelId="{CE921ED6-2528-4132-8450-1239C6F941FD}" type="presParOf" srcId="{6D0777A0-4460-4CA9-9D1D-536ABB01AB5C}" destId="{451E1210-EAD2-4FDE-88C2-3A3E0DCE8AD7}" srcOrd="1" destOrd="0" presId="urn:microsoft.com/office/officeart/2005/8/layout/orgChart1"/>
    <dgm:cxn modelId="{1CD6F8EC-1B05-4B0D-921E-109858DBAB5E}" type="presParOf" srcId="{A1EF60DF-A9A8-4589-B360-D6DCE9D8F41F}" destId="{676BD347-81CA-48F5-8035-F028CBF73AE0}" srcOrd="1" destOrd="0" presId="urn:microsoft.com/office/officeart/2005/8/layout/orgChart1"/>
    <dgm:cxn modelId="{E1165DDD-25B0-45B1-B4E9-307A006F852F}" type="presParOf" srcId="{676BD347-81CA-48F5-8035-F028CBF73AE0}" destId="{B14D855D-0CF7-4026-A477-9D66A3CCB7A7}" srcOrd="0" destOrd="0" presId="urn:microsoft.com/office/officeart/2005/8/layout/orgChart1"/>
    <dgm:cxn modelId="{D59E4871-7598-46E8-B291-D3BBD5F4FAF5}" type="presParOf" srcId="{676BD347-81CA-48F5-8035-F028CBF73AE0}" destId="{0A8E98E2-8C3E-40B2-81C0-C70CE4EF9431}" srcOrd="1" destOrd="0" presId="urn:microsoft.com/office/officeart/2005/8/layout/orgChart1"/>
    <dgm:cxn modelId="{0C092DAC-A48C-4E93-AFC1-7BA19672BEF2}" type="presParOf" srcId="{0A8E98E2-8C3E-40B2-81C0-C70CE4EF9431}" destId="{D4BE1E54-DA8A-4701-A6BA-3E407876AE3C}" srcOrd="0" destOrd="0" presId="urn:microsoft.com/office/officeart/2005/8/layout/orgChart1"/>
    <dgm:cxn modelId="{A1BB7443-BF90-433F-965D-B65B860FE0F8}" type="presParOf" srcId="{D4BE1E54-DA8A-4701-A6BA-3E407876AE3C}" destId="{F7577E1B-95A9-429A-B9E0-6DB2AC466676}" srcOrd="0" destOrd="0" presId="urn:microsoft.com/office/officeart/2005/8/layout/orgChart1"/>
    <dgm:cxn modelId="{A7E03C79-0F75-4AFF-9862-06AEF3F17660}" type="presParOf" srcId="{D4BE1E54-DA8A-4701-A6BA-3E407876AE3C}" destId="{579C0A45-5D85-4D34-A6BE-030B2951824F}" srcOrd="1" destOrd="0" presId="urn:microsoft.com/office/officeart/2005/8/layout/orgChart1"/>
    <dgm:cxn modelId="{397CDDFB-3789-49B4-85DF-9AF5AEF6B0DA}" type="presParOf" srcId="{0A8E98E2-8C3E-40B2-81C0-C70CE4EF9431}" destId="{F1CD2C97-E5CC-4B46-9387-C46D33F8C0F6}" srcOrd="1" destOrd="0" presId="urn:microsoft.com/office/officeart/2005/8/layout/orgChart1"/>
    <dgm:cxn modelId="{51DD07EA-2335-4DE3-9708-7EB2E3998FD7}" type="presParOf" srcId="{0A8E98E2-8C3E-40B2-81C0-C70CE4EF9431}" destId="{49B725C0-D57A-4EEE-8C33-52EF52C2BF5B}" srcOrd="2" destOrd="0" presId="urn:microsoft.com/office/officeart/2005/8/layout/orgChart1"/>
    <dgm:cxn modelId="{68B564D3-22DC-4B1A-B4A2-1ED2FB7D191D}" type="presParOf" srcId="{676BD347-81CA-48F5-8035-F028CBF73AE0}" destId="{5A90F649-AA5A-4C75-9893-EC08830DAEC2}" srcOrd="2" destOrd="0" presId="urn:microsoft.com/office/officeart/2005/8/layout/orgChart1"/>
    <dgm:cxn modelId="{1725F52C-5941-4E85-9857-7E9D536A2F3F}" type="presParOf" srcId="{676BD347-81CA-48F5-8035-F028CBF73AE0}" destId="{7C10DBA1-FFB0-4B28-BE03-F76DCCF555DB}" srcOrd="3" destOrd="0" presId="urn:microsoft.com/office/officeart/2005/8/layout/orgChart1"/>
    <dgm:cxn modelId="{26CA9E85-B6D6-474D-8095-31ED4B90D210}" type="presParOf" srcId="{7C10DBA1-FFB0-4B28-BE03-F76DCCF555DB}" destId="{565310A1-E2D0-4FB8-BE4F-B4B2F1CFA961}" srcOrd="0" destOrd="0" presId="urn:microsoft.com/office/officeart/2005/8/layout/orgChart1"/>
    <dgm:cxn modelId="{AF2DF2E3-E847-4DFA-830D-E37CCBC51D53}" type="presParOf" srcId="{565310A1-E2D0-4FB8-BE4F-B4B2F1CFA961}" destId="{CCF22D82-4DD3-4C46-9918-7D3F5B7B5618}" srcOrd="0" destOrd="0" presId="urn:microsoft.com/office/officeart/2005/8/layout/orgChart1"/>
    <dgm:cxn modelId="{FF3CCEB8-29E0-4B40-9501-793E0A42C507}" type="presParOf" srcId="{565310A1-E2D0-4FB8-BE4F-B4B2F1CFA961}" destId="{74402930-A184-41FB-8A08-BD61769D77CA}" srcOrd="1" destOrd="0" presId="urn:microsoft.com/office/officeart/2005/8/layout/orgChart1"/>
    <dgm:cxn modelId="{11BE1D3C-2DBE-4F0A-A8CB-D50987AF363A}" type="presParOf" srcId="{7C10DBA1-FFB0-4B28-BE03-F76DCCF555DB}" destId="{38ECF955-625B-4AAB-8D7F-B0969D36DD6D}" srcOrd="1" destOrd="0" presId="urn:microsoft.com/office/officeart/2005/8/layout/orgChart1"/>
    <dgm:cxn modelId="{EBD9045E-73A6-42FB-B9C1-F3899ADA6486}" type="presParOf" srcId="{7C10DBA1-FFB0-4B28-BE03-F76DCCF555DB}" destId="{066FF318-A40F-48F5-A69E-BFB850B95552}" srcOrd="2" destOrd="0" presId="urn:microsoft.com/office/officeart/2005/8/layout/orgChart1"/>
    <dgm:cxn modelId="{5744DCDE-B82B-40B4-B3E3-55B28A509745}" type="presParOf" srcId="{676BD347-81CA-48F5-8035-F028CBF73AE0}" destId="{66B5EC89-958A-4B83-8B95-E187D30239A6}" srcOrd="4" destOrd="0" presId="urn:microsoft.com/office/officeart/2005/8/layout/orgChart1"/>
    <dgm:cxn modelId="{96350071-FC10-4E88-8BE8-C242BB702654}" type="presParOf" srcId="{676BD347-81CA-48F5-8035-F028CBF73AE0}" destId="{0368DA0E-5584-4AB8-9330-FD7DB63DF5AD}" srcOrd="5" destOrd="0" presId="urn:microsoft.com/office/officeart/2005/8/layout/orgChart1"/>
    <dgm:cxn modelId="{37B3F5CF-6242-4DAF-BA3D-ACAE38EC38DB}" type="presParOf" srcId="{0368DA0E-5584-4AB8-9330-FD7DB63DF5AD}" destId="{C22666FC-EFDB-40CF-988C-65AD75958BF8}" srcOrd="0" destOrd="0" presId="urn:microsoft.com/office/officeart/2005/8/layout/orgChart1"/>
    <dgm:cxn modelId="{9BE0EA44-5431-4B8A-B11C-7955C7CE99BA}" type="presParOf" srcId="{C22666FC-EFDB-40CF-988C-65AD75958BF8}" destId="{814A2538-C4CC-438B-BCD0-C97F3F1F9C81}" srcOrd="0" destOrd="0" presId="urn:microsoft.com/office/officeart/2005/8/layout/orgChart1"/>
    <dgm:cxn modelId="{E47AA487-3A04-4B9E-9BCD-9114667804F6}" type="presParOf" srcId="{C22666FC-EFDB-40CF-988C-65AD75958BF8}" destId="{DD7A218F-5595-4DC8-AA30-F7AE91FEA3DA}" srcOrd="1" destOrd="0" presId="urn:microsoft.com/office/officeart/2005/8/layout/orgChart1"/>
    <dgm:cxn modelId="{E764D515-4AA0-4484-8783-C0D7C9FB4056}" type="presParOf" srcId="{0368DA0E-5584-4AB8-9330-FD7DB63DF5AD}" destId="{26415BE3-B455-46E2-BAAF-C54D02DE3A57}" srcOrd="1" destOrd="0" presId="urn:microsoft.com/office/officeart/2005/8/layout/orgChart1"/>
    <dgm:cxn modelId="{1101FB90-BEE8-4659-B206-D7F1E21FE649}" type="presParOf" srcId="{0368DA0E-5584-4AB8-9330-FD7DB63DF5AD}" destId="{0561EF32-3BA8-416E-A37A-9456BE50AD8F}" srcOrd="2" destOrd="0" presId="urn:microsoft.com/office/officeart/2005/8/layout/orgChart1"/>
    <dgm:cxn modelId="{05CECB7B-96AC-499F-8564-3A4FC0F8D5A7}" type="presParOf" srcId="{676BD347-81CA-48F5-8035-F028CBF73AE0}" destId="{32F7B0FC-2B6C-4D96-A738-5A29876C994E}" srcOrd="6" destOrd="0" presId="urn:microsoft.com/office/officeart/2005/8/layout/orgChart1"/>
    <dgm:cxn modelId="{98974F71-21C0-4FF7-9995-E1220761963C}" type="presParOf" srcId="{676BD347-81CA-48F5-8035-F028CBF73AE0}" destId="{B3A98D46-ADD4-456B-B0A0-4F0A19769A60}" srcOrd="7" destOrd="0" presId="urn:microsoft.com/office/officeart/2005/8/layout/orgChart1"/>
    <dgm:cxn modelId="{7DC5A2E5-14BC-4E7F-BF14-ADD805EFA828}" type="presParOf" srcId="{B3A98D46-ADD4-456B-B0A0-4F0A19769A60}" destId="{167454C6-07BC-4397-9E74-9A1437B4D156}" srcOrd="0" destOrd="0" presId="urn:microsoft.com/office/officeart/2005/8/layout/orgChart1"/>
    <dgm:cxn modelId="{3AF72DC5-6C37-47D3-97B4-833E634B38CA}" type="presParOf" srcId="{167454C6-07BC-4397-9E74-9A1437B4D156}" destId="{EBBBCF46-A863-4100-A9D7-CBD5EFB06687}" srcOrd="0" destOrd="0" presId="urn:microsoft.com/office/officeart/2005/8/layout/orgChart1"/>
    <dgm:cxn modelId="{2D5157FB-8354-4051-B352-CF4F806505C8}" type="presParOf" srcId="{167454C6-07BC-4397-9E74-9A1437B4D156}" destId="{1A034D32-AD45-4AD2-80B9-1B970295DD28}" srcOrd="1" destOrd="0" presId="urn:microsoft.com/office/officeart/2005/8/layout/orgChart1"/>
    <dgm:cxn modelId="{5348303E-CCFF-4641-BD26-EECF1BE73489}" type="presParOf" srcId="{B3A98D46-ADD4-456B-B0A0-4F0A19769A60}" destId="{553DF6B2-0A2C-4FC6-8448-3C121CBA992B}" srcOrd="1" destOrd="0" presId="urn:microsoft.com/office/officeart/2005/8/layout/orgChart1"/>
    <dgm:cxn modelId="{9C6A7063-CFCB-4D13-9B1D-379401277501}" type="presParOf" srcId="{B3A98D46-ADD4-456B-B0A0-4F0A19769A60}" destId="{DD3BE44C-D73A-427C-AD4F-6D02AF29855F}" srcOrd="2" destOrd="0" presId="urn:microsoft.com/office/officeart/2005/8/layout/orgChart1"/>
    <dgm:cxn modelId="{64DDF8E0-C818-4702-8329-CA9709942D52}" type="presParOf" srcId="{A1EF60DF-A9A8-4589-B360-D6DCE9D8F41F}" destId="{181AD0DF-E1B8-4AA9-B737-31469C672C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7B0FC-2B6C-4D96-A738-5A29876C994E}">
      <dsp:nvSpPr>
        <dsp:cNvPr id="0" name=""/>
        <dsp:cNvSpPr/>
      </dsp:nvSpPr>
      <dsp:spPr>
        <a:xfrm>
          <a:off x="5935851" y="1646336"/>
          <a:ext cx="4421134" cy="645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033"/>
              </a:lnTo>
              <a:lnTo>
                <a:pt x="4421134" y="338033"/>
              </a:lnTo>
              <a:lnTo>
                <a:pt x="4421134" y="64504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5EC89-958A-4B83-8B95-E187D30239A6}">
      <dsp:nvSpPr>
        <dsp:cNvPr id="0" name=""/>
        <dsp:cNvSpPr/>
      </dsp:nvSpPr>
      <dsp:spPr>
        <a:xfrm>
          <a:off x="5935851" y="1646336"/>
          <a:ext cx="1403829" cy="635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779"/>
              </a:lnTo>
              <a:lnTo>
                <a:pt x="1403829" y="328779"/>
              </a:lnTo>
              <a:lnTo>
                <a:pt x="1403829" y="63579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90F649-AA5A-4C75-9893-EC08830DAEC2}">
      <dsp:nvSpPr>
        <dsp:cNvPr id="0" name=""/>
        <dsp:cNvSpPr/>
      </dsp:nvSpPr>
      <dsp:spPr>
        <a:xfrm>
          <a:off x="4457271" y="1646336"/>
          <a:ext cx="1478579" cy="645044"/>
        </a:xfrm>
        <a:custGeom>
          <a:avLst/>
          <a:gdLst/>
          <a:ahLst/>
          <a:cxnLst/>
          <a:rect l="0" t="0" r="0" b="0"/>
          <a:pathLst>
            <a:path>
              <a:moveTo>
                <a:pt x="1478579" y="0"/>
              </a:moveTo>
              <a:lnTo>
                <a:pt x="1478579" y="338033"/>
              </a:lnTo>
              <a:lnTo>
                <a:pt x="0" y="338033"/>
              </a:lnTo>
              <a:lnTo>
                <a:pt x="0" y="64504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D855D-0CF7-4026-A477-9D66A3CCB7A7}">
      <dsp:nvSpPr>
        <dsp:cNvPr id="0" name=""/>
        <dsp:cNvSpPr/>
      </dsp:nvSpPr>
      <dsp:spPr>
        <a:xfrm>
          <a:off x="1305672" y="1646336"/>
          <a:ext cx="4630179" cy="645044"/>
        </a:xfrm>
        <a:custGeom>
          <a:avLst/>
          <a:gdLst/>
          <a:ahLst/>
          <a:cxnLst/>
          <a:rect l="0" t="0" r="0" b="0"/>
          <a:pathLst>
            <a:path>
              <a:moveTo>
                <a:pt x="4630179" y="0"/>
              </a:moveTo>
              <a:lnTo>
                <a:pt x="4630179" y="338033"/>
              </a:lnTo>
              <a:lnTo>
                <a:pt x="0" y="338033"/>
              </a:lnTo>
              <a:lnTo>
                <a:pt x="0" y="64504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495620-943E-4987-BC99-84553006B3FA}">
      <dsp:nvSpPr>
        <dsp:cNvPr id="0" name=""/>
        <dsp:cNvSpPr/>
      </dsp:nvSpPr>
      <dsp:spPr>
        <a:xfrm>
          <a:off x="4827264" y="1135587"/>
          <a:ext cx="2217175" cy="510749"/>
        </a:xfrm>
        <a:prstGeom prst="rect">
          <a:avLst/>
        </a:prstGeom>
        <a:solidFill>
          <a:srgbClr val="FF0066"/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METODOLOGIA</a:t>
          </a:r>
          <a:endParaRPr lang="es-ES" sz="22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827264" y="1135587"/>
        <a:ext cx="2217175" cy="510749"/>
      </dsp:txXfrm>
    </dsp:sp>
    <dsp:sp modelId="{F7577E1B-95A9-429A-B9E0-6DB2AC466676}">
      <dsp:nvSpPr>
        <dsp:cNvPr id="0" name=""/>
        <dsp:cNvSpPr/>
      </dsp:nvSpPr>
      <dsp:spPr>
        <a:xfrm>
          <a:off x="2468" y="2291381"/>
          <a:ext cx="2606406" cy="1543578"/>
        </a:xfrm>
        <a:prstGeom prst="rect">
          <a:avLst/>
        </a:prstGeom>
        <a:solidFill>
          <a:srgbClr val="FF9999"/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</a:rPr>
            <a:t>PRIMERA FASE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</a:rPr>
            <a:t>Planificación y facilitación del proceso desde la asamblea ciudadana.</a:t>
          </a:r>
          <a:endParaRPr lang="es-ES" sz="2000" b="0" kern="1200" dirty="0">
            <a:solidFill>
              <a:schemeClr val="tx1"/>
            </a:solidFill>
          </a:endParaRPr>
        </a:p>
      </dsp:txBody>
      <dsp:txXfrm>
        <a:off x="2468" y="2291381"/>
        <a:ext cx="2606406" cy="1543578"/>
      </dsp:txXfrm>
    </dsp:sp>
    <dsp:sp modelId="{CCF22D82-4DD3-4C46-9918-7D3F5B7B5618}">
      <dsp:nvSpPr>
        <dsp:cNvPr id="0" name=""/>
        <dsp:cNvSpPr/>
      </dsp:nvSpPr>
      <dsp:spPr>
        <a:xfrm>
          <a:off x="3222897" y="2291381"/>
          <a:ext cx="2468748" cy="1765942"/>
        </a:xfrm>
        <a:prstGeom prst="rect">
          <a:avLst/>
        </a:prstGeom>
        <a:solidFill>
          <a:schemeClr val="accent4"/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</a:rPr>
            <a:t>SEGUNDA FASE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</a:rPr>
            <a:t>Evaluación de la gestión y redacción del informe de la institución. </a:t>
          </a:r>
          <a:endParaRPr lang="es-ES" sz="2000" b="0" kern="1200" dirty="0"/>
        </a:p>
      </dsp:txBody>
      <dsp:txXfrm>
        <a:off x="3222897" y="2291381"/>
        <a:ext cx="2468748" cy="1765942"/>
      </dsp:txXfrm>
    </dsp:sp>
    <dsp:sp modelId="{814A2538-C4CC-438B-BCD0-C97F3F1F9C81}">
      <dsp:nvSpPr>
        <dsp:cNvPr id="0" name=""/>
        <dsp:cNvSpPr/>
      </dsp:nvSpPr>
      <dsp:spPr>
        <a:xfrm>
          <a:off x="6384906" y="2282127"/>
          <a:ext cx="1909550" cy="1710606"/>
        </a:xfrm>
        <a:prstGeom prst="rect">
          <a:avLst/>
        </a:prstGeom>
        <a:solidFill>
          <a:srgbClr val="6666FF"/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</a:rPr>
            <a:t>TERCERA FASE</a:t>
          </a:r>
          <a:endParaRPr lang="es-ES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</a:rPr>
            <a:t> </a:t>
          </a:r>
          <a:r>
            <a:rPr lang="es-EC" sz="2000" b="0" kern="1200" dirty="0" smtClean="0">
              <a:solidFill>
                <a:schemeClr val="tx1"/>
              </a:solidFill>
            </a:rPr>
            <a:t>Evaluación ciudadana del informe institucional.</a:t>
          </a:r>
          <a:endParaRPr lang="es-ES" sz="2000" b="0" kern="1200" dirty="0">
            <a:solidFill>
              <a:schemeClr val="tx1"/>
            </a:solidFill>
          </a:endParaRPr>
        </a:p>
      </dsp:txBody>
      <dsp:txXfrm>
        <a:off x="6384906" y="2282127"/>
        <a:ext cx="1909550" cy="1710606"/>
      </dsp:txXfrm>
    </dsp:sp>
    <dsp:sp modelId="{EBBBCF46-A863-4100-A9D7-CBD5EFB06687}">
      <dsp:nvSpPr>
        <dsp:cNvPr id="0" name=""/>
        <dsp:cNvSpPr/>
      </dsp:nvSpPr>
      <dsp:spPr>
        <a:xfrm>
          <a:off x="8829240" y="2291381"/>
          <a:ext cx="3055490" cy="16815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</a:rPr>
            <a:t>CUARTA FASE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Incorporación de la opinión ciudadana,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retroalimentación y seguimient</a:t>
          </a:r>
          <a:r>
            <a:rPr lang="es-EC" sz="2000" kern="1200" dirty="0" smtClean="0"/>
            <a:t>o</a:t>
          </a:r>
          <a:endParaRPr lang="es-EC" sz="2000" kern="1200" dirty="0"/>
        </a:p>
      </dsp:txBody>
      <dsp:txXfrm>
        <a:off x="8829240" y="2291381"/>
        <a:ext cx="3055490" cy="1681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3F149-5461-4F5F-B813-A4E414458346}" type="datetimeFigureOut">
              <a:rPr lang="es-ES" smtClean="0"/>
              <a:t>17/05/2017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58F1A-7B07-4F6D-BFB9-4476EAE4F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6281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536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104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474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2876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17/05/2017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17/05/2017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17/05/2017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17/05/2017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17/05/2017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17/05/2017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6A40715-DBC4-488F-9A81-AE269873F8B9}" type="datetimeFigureOut">
              <a:rPr lang="es-ES" smtClean="0"/>
              <a:t>17/05/2017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slide" Target="slide9.xml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9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openxmlformats.org/officeDocument/2006/relationships/slide" Target="slide18.xml"/><Relationship Id="rId10" Type="http://schemas.openxmlformats.org/officeDocument/2006/relationships/image" Target="../media/image29.jpeg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slide" Target="slide19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24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10.xm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4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2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713" y="1109705"/>
            <a:ext cx="4310247" cy="2085013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2085958" y="3310236"/>
            <a:ext cx="77914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RENDICION DE CUENTAS </a:t>
            </a:r>
          </a:p>
          <a:p>
            <a:pPr algn="ctr"/>
            <a:r>
              <a:rPr lang="es-ES" sz="54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ENERO-DICIEMBRE </a:t>
            </a:r>
          </a:p>
          <a:p>
            <a:pPr algn="ctr"/>
            <a:r>
              <a:rPr lang="es-ES" sz="5400" b="1" cap="none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2016</a:t>
            </a:r>
            <a:endParaRPr lang="es-ES" sz="5400" b="1" cap="none" spc="5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20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521865"/>
              </p:ext>
            </p:extLst>
          </p:nvPr>
        </p:nvGraphicFramePr>
        <p:xfrm>
          <a:off x="461010" y="1024905"/>
          <a:ext cx="10995660" cy="562735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126480"/>
                <a:gridCol w="4869180"/>
              </a:tblGrid>
              <a:tr h="21570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Fomentar el uso de conocimiento y  saberes ancestrales   en la parroquia.</a:t>
                      </a:r>
                      <a:endParaRPr lang="es-EC" sz="16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50 familias intercambias conocimientos y saberes ancestrales</a:t>
                      </a:r>
                      <a:endParaRPr lang="es-EC" sz="16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39545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effectLst/>
                        </a:rPr>
                        <a:t>Disponer de un proyecto formal de recuperación de los ecosistemas naturales más afectados, dando acompañamiento al mismo tiempo a la diversificación de organizaciones sociales para que trabajen en el tema ambiental de recuperación como en el proceso de planificación física y económica de ordenamiento territorial,  que determinará las zonas degradadas a ser recuperadas.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Aumentar en 144,2 ha. La superficie forestal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17975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effectLst/>
                        </a:rPr>
                        <a:t>Promover un sistema de asentamientos humanos ordenado, equilibrado y sustentable, respetuosos con el medio ambiente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Viviendas que tienen el servicio de recolección de basura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17975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effectLst/>
                        </a:rPr>
                        <a:t>Promover el acceso equitativo e integral de la población a los equipamientos</a:t>
                      </a:r>
                      <a:endParaRPr lang="es-EC" sz="16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C" sz="1600" b="1" u="none" strike="noStrike" dirty="0">
                          <a:effectLst/>
                        </a:rPr>
                        <a:t>La construcción de infraestructura ha permitido ampliar los espacios verdes para la parroquia</a:t>
                      </a:r>
                      <a:endParaRPr lang="es-EC" sz="16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b"/>
                </a:tc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effectLst/>
                        </a:rPr>
                        <a:t>Mejorar la producción agrícola de la zona a través de proyectos de riego que potencien la inversión en el sector primario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C" sz="1600" b="1" u="none" strike="noStrike" dirty="0"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b"/>
                </a:tc>
              </a:tr>
              <a:tr h="17975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effectLst/>
                        </a:rPr>
                        <a:t>Incrementar la oferta de servicios turísticos fortaleciendo las actividades y atractivos de la parroquia </a:t>
                      </a:r>
                      <a:endParaRPr lang="es-EC" sz="16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C" sz="1600" b="1" u="none" strike="noStrike" dirty="0">
                          <a:effectLst/>
                          <a:hlinkClick r:id="rId2" action="ppaction://hlinksldjump"/>
                        </a:rPr>
                        <a:t>mejorar la capacidad de </a:t>
                      </a:r>
                      <a:r>
                        <a:rPr lang="es-EC" sz="1600" b="1" u="none" strike="noStrike" dirty="0" smtClean="0">
                          <a:effectLst/>
                          <a:hlinkClick r:id="rId2" action="ppaction://hlinksldjump"/>
                        </a:rPr>
                        <a:t>acogida </a:t>
                      </a:r>
                      <a:r>
                        <a:rPr lang="es-EC" sz="1600" b="1" u="none" strike="noStrike" dirty="0">
                          <a:effectLst/>
                          <a:hlinkClick r:id="rId2" action="ppaction://hlinksldjump"/>
                        </a:rPr>
                        <a:t>de turistas en la parroquia Principal</a:t>
                      </a:r>
                      <a:endParaRPr lang="es-EC" sz="16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b"/>
                </a:tc>
              </a:tr>
              <a:tr h="17975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effectLst/>
                        </a:rPr>
                        <a:t>Incrementar la oferta de servicios turísticos fortaleciendo las actividades y atractivos de la parroquia 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C" sz="1600" b="1" u="none" strike="noStrike" dirty="0">
                          <a:effectLst/>
                        </a:rPr>
                        <a:t>mejorar la capacidad de </a:t>
                      </a:r>
                      <a:r>
                        <a:rPr lang="es-EC" sz="1600" b="1" u="none" strike="noStrike" dirty="0" smtClean="0">
                          <a:effectLst/>
                        </a:rPr>
                        <a:t>acogida </a:t>
                      </a:r>
                      <a:r>
                        <a:rPr lang="es-EC" sz="1600" b="1" u="none" strike="noStrike" dirty="0">
                          <a:effectLst/>
                        </a:rPr>
                        <a:t>de turistas en la parroquia Principal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b"/>
                </a:tc>
              </a:tr>
              <a:tr h="17975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effectLst/>
                        </a:rPr>
                        <a:t>Fortalecer las organizaciones sociales con el apoyo a la unificación de objetivos y grupos</a:t>
                      </a:r>
                      <a:endParaRPr lang="es-EC" sz="16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C" sz="1600" b="1" u="none" strike="noStrike" dirty="0">
                          <a:effectLst/>
                        </a:rPr>
                        <a:t>2 organizaciones </a:t>
                      </a:r>
                      <a:r>
                        <a:rPr lang="es-EC" sz="1600" b="1" u="none" strike="noStrike" dirty="0" smtClean="0">
                          <a:effectLst/>
                        </a:rPr>
                        <a:t>agro productivas, </a:t>
                      </a:r>
                      <a:r>
                        <a:rPr lang="es-EC" sz="1600" b="1" u="none" strike="noStrike" dirty="0">
                          <a:effectLst/>
                        </a:rPr>
                        <a:t>1 artesanal, 1 Junta de agua </a:t>
                      </a:r>
                      <a:r>
                        <a:rPr lang="es-EC" sz="1600" b="1" u="none" strike="noStrike" dirty="0" smtClean="0">
                          <a:effectLst/>
                        </a:rPr>
                        <a:t>potable </a:t>
                      </a:r>
                      <a:r>
                        <a:rPr lang="es-EC" sz="1600" b="1" u="none" strike="noStrike" dirty="0">
                          <a:effectLst/>
                        </a:rPr>
                        <a:t>y 1 Comuna </a:t>
                      </a:r>
                      <a:endParaRPr lang="es-EC" sz="16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b"/>
                </a:tc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effectLst/>
                        </a:rPr>
                        <a:t>Apoyar la consolidación del área urbana de la parroquia con la priorización de la inversión en pública en esta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Convenios firmados con 3 entidades públicas y una privada. 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</a:tbl>
          </a:graphicData>
        </a:graphic>
      </p:graphicFrame>
      <p:sp>
        <p:nvSpPr>
          <p:cNvPr id="3" name="Rectángulo 5"/>
          <p:cNvSpPr/>
          <p:nvPr/>
        </p:nvSpPr>
        <p:spPr>
          <a:xfrm>
            <a:off x="773430" y="497295"/>
            <a:ext cx="4522470" cy="400110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sz="2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OBJETIVO DEL PDOT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6720840" y="468690"/>
            <a:ext cx="4522470" cy="400110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sz="2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META POA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Estrella de 4 puntas"/>
          <p:cNvSpPr/>
          <p:nvPr/>
        </p:nvSpPr>
        <p:spPr>
          <a:xfrm>
            <a:off x="163830" y="153162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Estrella de 4 puntas"/>
          <p:cNvSpPr/>
          <p:nvPr/>
        </p:nvSpPr>
        <p:spPr>
          <a:xfrm>
            <a:off x="163830" y="299847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Estrella de 4 puntas"/>
          <p:cNvSpPr/>
          <p:nvPr/>
        </p:nvSpPr>
        <p:spPr>
          <a:xfrm>
            <a:off x="186690" y="348234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Estrella de 4 puntas"/>
          <p:cNvSpPr/>
          <p:nvPr/>
        </p:nvSpPr>
        <p:spPr>
          <a:xfrm>
            <a:off x="186690" y="394335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strella de 4 puntas"/>
          <p:cNvSpPr/>
          <p:nvPr/>
        </p:nvSpPr>
        <p:spPr>
          <a:xfrm>
            <a:off x="163830" y="443865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strella de 4 puntas"/>
          <p:cNvSpPr/>
          <p:nvPr/>
        </p:nvSpPr>
        <p:spPr>
          <a:xfrm>
            <a:off x="137160" y="491109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Estrella de 4 puntas"/>
          <p:cNvSpPr/>
          <p:nvPr/>
        </p:nvSpPr>
        <p:spPr>
          <a:xfrm>
            <a:off x="163830" y="541782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strella de 4 puntas"/>
          <p:cNvSpPr/>
          <p:nvPr/>
        </p:nvSpPr>
        <p:spPr>
          <a:xfrm>
            <a:off x="163830" y="593598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Estrella de 4 puntas"/>
          <p:cNvSpPr/>
          <p:nvPr/>
        </p:nvSpPr>
        <p:spPr>
          <a:xfrm>
            <a:off x="121920" y="107442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1334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1280" y="6260540"/>
            <a:ext cx="615749" cy="597460"/>
          </a:xfrm>
          <a:prstGeom prst="rect">
            <a:avLst/>
          </a:prstGeom>
        </p:spPr>
      </p:pic>
      <p:sp>
        <p:nvSpPr>
          <p:cNvPr id="16" name="Rectángulo 5"/>
          <p:cNvSpPr/>
          <p:nvPr/>
        </p:nvSpPr>
        <p:spPr>
          <a:xfrm>
            <a:off x="548639" y="1102944"/>
            <a:ext cx="4727973" cy="646331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Aplicación de financiamiento: deuda flotante:</a:t>
            </a:r>
          </a:p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Cuentas por pagar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55256" y="1796164"/>
            <a:ext cx="402629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14010.45      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   7512.55 (54%)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Rectángulo 5"/>
          <p:cNvSpPr/>
          <p:nvPr/>
        </p:nvSpPr>
        <p:spPr>
          <a:xfrm>
            <a:off x="546226" y="2764104"/>
            <a:ext cx="4727973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Fortalecimiento de la organización local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030122" y="3187936"/>
            <a:ext cx="375699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800.00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     0.00 (0%)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Rectángulo 5"/>
          <p:cNvSpPr/>
          <p:nvPr/>
        </p:nvSpPr>
        <p:spPr>
          <a:xfrm>
            <a:off x="544630" y="4036644"/>
            <a:ext cx="4953200" cy="646331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Gestión de desechos solidos por parte de las instituciones educativas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089907" y="4735267"/>
            <a:ext cx="360791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1000.00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0.00 (0%)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8" name="Rectángulo 5"/>
          <p:cNvSpPr/>
          <p:nvPr/>
        </p:nvSpPr>
        <p:spPr>
          <a:xfrm>
            <a:off x="6079453" y="4006285"/>
            <a:ext cx="4953200" cy="646331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Difusión y concientización de normas parroquiales y municipales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406446" y="4712407"/>
            <a:ext cx="360791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500.00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0.00 (0%)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Rectángulo 5"/>
          <p:cNvSpPr/>
          <p:nvPr/>
        </p:nvSpPr>
        <p:spPr>
          <a:xfrm>
            <a:off x="552349" y="5452299"/>
            <a:ext cx="4953200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Liquidación de actualización PDOT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935146" y="5898409"/>
            <a:ext cx="417216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25760.00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 25760.00(100%)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Rectángulo 5"/>
          <p:cNvSpPr/>
          <p:nvPr/>
        </p:nvSpPr>
        <p:spPr>
          <a:xfrm>
            <a:off x="6060203" y="5463729"/>
            <a:ext cx="4953200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Liquidación proyecto reforestación MAE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6394188" y="5896991"/>
            <a:ext cx="3936527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799.30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 799.30(100%)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74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644268" y="685868"/>
            <a:ext cx="5267834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Regeneracion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y </a:t>
            </a:r>
            <a:r>
              <a:rPr lang="es-E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Recuperacion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áreas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degradas 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985083" y="1141966"/>
            <a:ext cx="4193007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40584.30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</a:t>
            </a:r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</a:t>
            </a:r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2411.09</a:t>
            </a:r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(5.9%)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Imagen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421280" y="6210155"/>
            <a:ext cx="615749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9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16358809_964292863704345_151185001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4" y="2240279"/>
            <a:ext cx="4046220" cy="3034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751" y="5805564"/>
            <a:ext cx="1005927" cy="493819"/>
          </a:xfrm>
          <a:prstGeom prst="rect">
            <a:avLst/>
          </a:prstGeom>
        </p:spPr>
      </p:pic>
      <p:pic>
        <p:nvPicPr>
          <p:cNvPr id="15" name="Imagen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1576252" y="6260540"/>
            <a:ext cx="615749" cy="597460"/>
          </a:xfrm>
          <a:prstGeom prst="rect">
            <a:avLst/>
          </a:prstGeom>
        </p:spPr>
      </p:pic>
      <p:sp>
        <p:nvSpPr>
          <p:cNvPr id="16" name="Rectángulo 5"/>
          <p:cNvSpPr/>
          <p:nvPr/>
        </p:nvSpPr>
        <p:spPr>
          <a:xfrm>
            <a:off x="720090" y="1081837"/>
            <a:ext cx="3680462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 de </a:t>
            </a:r>
            <a:r>
              <a:rPr lang="es-E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gestion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para la red vial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09236" y="1568685"/>
            <a:ext cx="438567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122215.08      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 128209.42 (105%)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AutoShape 5" descr="Resultado de imagen para LOGO PREFECTURA DE AZU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" name="AutoShape 7" descr="Resultado de imagen para LOGO PREFECTURA DE AZU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105" name="Picture 9" descr="Resultado de imagen para LOGO PREFECTURA DE AZU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75" y="5777661"/>
            <a:ext cx="1258975" cy="52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User\Downloads\16128250_958568970943401_1971562458_n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59" y="3630619"/>
            <a:ext cx="4096486" cy="3072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User\Downloads\16128567_958573774276254_1582048838_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152" y="654366"/>
            <a:ext cx="4229100" cy="3171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31813" y="5358624"/>
            <a:ext cx="468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CONVENIO TASA SOLIDARIA 2016 DE 48147.82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11430" y="6333653"/>
            <a:ext cx="3020570" cy="369332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6733.48 + (6740.69 IVA total)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3087480" y="6340270"/>
            <a:ext cx="1008609" cy="369332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41414.34</a:t>
            </a:r>
          </a:p>
        </p:txBody>
      </p:sp>
      <p:pic>
        <p:nvPicPr>
          <p:cNvPr id="4099" name="Picture 3" descr="C:\Users\User\Downloads\16344280_964292693704362_2143200496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84" y="2276223"/>
            <a:ext cx="3950367" cy="2962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0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14657398_1229855533740078_609772006150525847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43" y="837604"/>
            <a:ext cx="6782045" cy="5086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486" y="610605"/>
            <a:ext cx="1005927" cy="49381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75" y="6066926"/>
            <a:ext cx="941211" cy="692067"/>
          </a:xfrm>
          <a:prstGeom prst="rect">
            <a:avLst/>
          </a:prstGeom>
        </p:spPr>
      </p:pic>
      <p:pic>
        <p:nvPicPr>
          <p:cNvPr id="14" name="Imagen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319684" y="6260540"/>
            <a:ext cx="615749" cy="597460"/>
          </a:xfrm>
          <a:prstGeom prst="rect">
            <a:avLst/>
          </a:prstGeom>
        </p:spPr>
      </p:pic>
      <p:sp>
        <p:nvSpPr>
          <p:cNvPr id="16" name="Rectángulo 5"/>
          <p:cNvSpPr/>
          <p:nvPr/>
        </p:nvSpPr>
        <p:spPr>
          <a:xfrm>
            <a:off x="411477" y="1104424"/>
            <a:ext cx="4727973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Alcantarillado y </a:t>
            </a:r>
            <a:r>
              <a:rPr lang="es-E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letrinización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 Celel y Principal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00575" y="1611455"/>
            <a:ext cx="421865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30000.00     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26904.00 (90%)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https://scontent.fuio3-1.fna.fbcdn.net/v/t1.0-0/p206x206/17499234_1387148858010744_6758967034691610443_n.jpg?oh=96da9a28e484ac9e1d4e9e8fe27a2d57&amp;oe=59C1E0A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44" y="3154033"/>
            <a:ext cx="3705817" cy="2786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a imagen puede contener: una o varias personas, personas de pie y exteri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" b="2631"/>
          <a:stretch/>
        </p:blipFill>
        <p:spPr bwMode="auto">
          <a:xfrm>
            <a:off x="411477" y="2267348"/>
            <a:ext cx="5008767" cy="3656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86249" y="6190410"/>
            <a:ext cx="429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MAQUINARIA 5000.00  ANTICIPO 2500.00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409172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Pictures\20160809_115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3" y="2085975"/>
            <a:ext cx="5029873" cy="3440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37" y="6126619"/>
            <a:ext cx="1365623" cy="621846"/>
          </a:xfrm>
          <a:prstGeom prst="rect">
            <a:avLst/>
          </a:prstGeom>
        </p:spPr>
      </p:pic>
      <p:pic>
        <p:nvPicPr>
          <p:cNvPr id="1028" name="Picture 4" descr="C:\Users\User\Downloads\IMG_42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4"/>
          <a:stretch/>
        </p:blipFill>
        <p:spPr bwMode="auto">
          <a:xfrm>
            <a:off x="4640580" y="1760220"/>
            <a:ext cx="3714658" cy="3800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IMG_42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93332" y="804390"/>
            <a:ext cx="4377687" cy="3283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content.fuio3-1.fna.fbcdn.net/v/t1.0-0/p206x206/11873723_961302903928677_6477753447491181885_n.jpg?oh=10744d3c29df90640e029801f761d07b&amp;oe=59AF9A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542" y="4441996"/>
            <a:ext cx="3319940" cy="2496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echa derecha 7">
            <a:hlinkClick r:id="rId8" action="ppaction://hlinksldjump"/>
          </p:cNvPr>
          <p:cNvSpPr/>
          <p:nvPr/>
        </p:nvSpPr>
        <p:spPr>
          <a:xfrm>
            <a:off x="11604984" y="6195226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12 Image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4" y="805819"/>
            <a:ext cx="4480190" cy="137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997160">
            <a:off x="11559634" y="6212147"/>
            <a:ext cx="615749" cy="5974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54" y="6263967"/>
            <a:ext cx="1005927" cy="49381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305" y="6240945"/>
            <a:ext cx="1364899" cy="617065"/>
          </a:xfrm>
          <a:prstGeom prst="rect">
            <a:avLst/>
          </a:prstGeom>
        </p:spPr>
      </p:pic>
      <p:sp>
        <p:nvSpPr>
          <p:cNvPr id="8" name="Rectángulo 5"/>
          <p:cNvSpPr/>
          <p:nvPr/>
        </p:nvSpPr>
        <p:spPr>
          <a:xfrm>
            <a:off x="508533" y="439709"/>
            <a:ext cx="2931897" cy="646331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HUERTOS FAMILIARES</a:t>
            </a:r>
          </a:p>
          <a:p>
            <a:pPr algn="ctr"/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Rectángulo 5"/>
          <p:cNvSpPr/>
          <p:nvPr/>
        </p:nvSpPr>
        <p:spPr>
          <a:xfrm>
            <a:off x="6410799" y="439709"/>
            <a:ext cx="2931897" cy="646331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COMUNA DOCE DE JUNIO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70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colonia vacacional 2016\20160805_105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" y="1040130"/>
            <a:ext cx="6807200" cy="3829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echa derecha 7">
            <a:hlinkClick r:id="rId5" action="ppaction://hlinksldjump"/>
          </p:cNvPr>
          <p:cNvSpPr/>
          <p:nvPr/>
        </p:nvSpPr>
        <p:spPr>
          <a:xfrm>
            <a:off x="11604984" y="6373368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23971"/>
            <a:ext cx="1261981" cy="6340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131" y="6275255"/>
            <a:ext cx="1005927" cy="49381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1" y="6221598"/>
            <a:ext cx="636411" cy="636411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755471" y="155775"/>
            <a:ext cx="5849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Niños: 	</a:t>
            </a:r>
            <a:r>
              <a:rPr lang="es-EC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74 </a:t>
            </a:r>
            <a:r>
              <a:rPr lang="es-EC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varones y 69 </a:t>
            </a:r>
            <a:r>
              <a:rPr lang="es-EC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mujeres</a:t>
            </a:r>
          </a:p>
          <a:p>
            <a:r>
              <a:rPr lang="es-EC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Adolescentes:</a:t>
            </a:r>
            <a:r>
              <a:rPr lang="es-EC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 mujeres y 15 varones </a:t>
            </a:r>
            <a:endParaRPr lang="es-EC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C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		195 </a:t>
            </a:r>
            <a:r>
              <a:rPr lang="es-EC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personas.</a:t>
            </a:r>
            <a:endParaRPr lang="es-EC" sz="2400" dirty="0"/>
          </a:p>
        </p:txBody>
      </p:sp>
      <p:pic>
        <p:nvPicPr>
          <p:cNvPr id="1027" name="Picture 3" descr="C:\Users\User\Pictures\colonia vacacional 2016\20160806_1335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72" y="3531167"/>
            <a:ext cx="5800038" cy="2842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Pictures\colonia vacacional 2016\20160806_14453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544" y="1356104"/>
            <a:ext cx="5371708" cy="3021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5"/>
          <p:cNvSpPr/>
          <p:nvPr/>
        </p:nvSpPr>
        <p:spPr>
          <a:xfrm>
            <a:off x="356133" y="287309"/>
            <a:ext cx="3097531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COLONIAS VACACIONALES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30990" y="656641"/>
            <a:ext cx="376500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14010.45      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   7512.55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La imagen puede contener: 1 persona, exterior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1"/>
          <a:stretch/>
        </p:blipFill>
        <p:spPr bwMode="auto">
          <a:xfrm>
            <a:off x="6014410" y="4230407"/>
            <a:ext cx="5331629" cy="2542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72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339090" y="976919"/>
            <a:ext cx="4657827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Proyecto A GANAR 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5791200"/>
            <a:ext cx="1905000" cy="1066800"/>
          </a:xfrm>
          <a:prstGeom prst="rect">
            <a:avLst/>
          </a:prstGeom>
        </p:spPr>
      </p:pic>
      <p:pic>
        <p:nvPicPr>
          <p:cNvPr id="4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" y="6077690"/>
            <a:ext cx="1005927" cy="493819"/>
          </a:xfrm>
          <a:prstGeom prst="rect">
            <a:avLst/>
          </a:prstGeom>
        </p:spPr>
      </p:pic>
      <p:pic>
        <p:nvPicPr>
          <p:cNvPr id="9218" name="Picture 2" descr="La imagen puede contener: 6 personas, personas de p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8" y="1775461"/>
            <a:ext cx="6263441" cy="4190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a imagen puede contener: 2 personas, exteri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60" y="1161585"/>
            <a:ext cx="6406500" cy="4804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content.fuio3-1.fna.fbcdn.net/v/t1.0-0/c33.0.200.200/p200x200/14595692_632742580231986_2718331656652257529_n.jpg?oh=f59d19cbbab361a096fdbadba3de703b&amp;oe=597881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60" y="3197224"/>
            <a:ext cx="2593975" cy="2593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227753" y="6216099"/>
            <a:ext cx="665162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04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816" y="6246004"/>
            <a:ext cx="615749" cy="5974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99" y="6263967"/>
            <a:ext cx="1005927" cy="493819"/>
          </a:xfrm>
          <a:prstGeom prst="rect">
            <a:avLst/>
          </a:prstGeom>
        </p:spPr>
      </p:pic>
      <p:pic>
        <p:nvPicPr>
          <p:cNvPr id="2050" name="Picture 2" descr="C:\Users\User\Pictures\Fiestas 2016\20160612_1131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b="31899"/>
          <a:stretch/>
        </p:blipFill>
        <p:spPr bwMode="auto">
          <a:xfrm>
            <a:off x="1259326" y="1805940"/>
            <a:ext cx="9210554" cy="3742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5"/>
          <p:cNvSpPr/>
          <p:nvPr/>
        </p:nvSpPr>
        <p:spPr>
          <a:xfrm>
            <a:off x="870483" y="748974"/>
            <a:ext cx="2078457" cy="923330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CAPACITACION A BANDA RITMICA ESTUDIANTIL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52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3"/>
          <p:cNvSpPr txBox="1"/>
          <p:nvPr/>
        </p:nvSpPr>
        <p:spPr>
          <a:xfrm>
            <a:off x="358571" y="1898436"/>
            <a:ext cx="43042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 smtClean="0">
                <a:solidFill>
                  <a:srgbClr val="0070C0"/>
                </a:solidFill>
                <a:latin typeface="Berlin Sans FB Demi" pitchFamily="34" charset="0"/>
              </a:rPr>
              <a:t>La </a:t>
            </a:r>
            <a:r>
              <a:rPr lang="es-EC" b="1" dirty="0">
                <a:solidFill>
                  <a:srgbClr val="0070C0"/>
                </a:solidFill>
                <a:latin typeface="Berlin Sans FB Demi" pitchFamily="34" charset="0"/>
              </a:rPr>
              <a:t>rendición de cuentas es obligación para todas las entidades del sector público (art. 225 de la constitución) y de las personas jurídicas del sector privado que presten servicio públicos, desarrollen actividades de interés público o manejen recursos públicos.</a:t>
            </a:r>
            <a:endParaRPr lang="es-ES" b="1" dirty="0">
              <a:solidFill>
                <a:srgbClr val="0070C0"/>
              </a:solidFill>
              <a:latin typeface="Berlin Sans FB Demi" pitchFamily="34" charset="0"/>
            </a:endParaRPr>
          </a:p>
          <a:p>
            <a:pPr algn="just"/>
            <a:r>
              <a:rPr lang="es-EC" b="1" dirty="0">
                <a:solidFill>
                  <a:srgbClr val="0070C0"/>
                </a:solidFill>
                <a:latin typeface="Berlin Sans FB Demi" pitchFamily="34" charset="0"/>
              </a:rPr>
              <a:t>En este contexto también son sujetos de rendir cuentas todas las autoridades de elección popular y Gobiernos Autónomos Descentralizados de Principal.</a:t>
            </a:r>
            <a:endParaRPr lang="es-ES" b="1" dirty="0">
              <a:solidFill>
                <a:srgbClr val="0070C0"/>
              </a:solidFill>
              <a:latin typeface="Berlin Sans FB Demi" pitchFamily="34" charset="0"/>
            </a:endParaRPr>
          </a:p>
          <a:p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17370" y="1102944"/>
            <a:ext cx="2045970" cy="400110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ANTECEDENTES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47" y="954414"/>
            <a:ext cx="7139928" cy="5354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3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339090" y="976919"/>
            <a:ext cx="4657827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Proyecto AFLATOUN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227753" y="6216099"/>
            <a:ext cx="665162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23" y="5718921"/>
            <a:ext cx="994353" cy="9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9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339090" y="976919"/>
            <a:ext cx="4657827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Juegos infantiles centro parroquial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 descr="G:\fotos de camara 2017\fotos dela rendicion de cuenta\Nueva carpeta\DSC0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" y="1497329"/>
            <a:ext cx="5471160" cy="4103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fotos de camara 2017\fotos dela rendicion de cuenta\Nueva carpeta\DSC0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20" y="1531619"/>
            <a:ext cx="6227460" cy="4670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Resultado de imagen para LOGO PREFECTURA DE AZU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5" y="6070951"/>
            <a:ext cx="1258975" cy="52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60666">
            <a:off x="11404802" y="6293943"/>
            <a:ext cx="615749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405076" y="978383"/>
            <a:ext cx="4727973" cy="646331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Estudio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eléctrico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la Plazoleta de la comunidad de Celel y parque de </a:t>
            </a:r>
            <a:r>
              <a:rPr lang="es-E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Alizal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18042" y="1683160"/>
            <a:ext cx="390126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741.00      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741.00 (100%)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12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revision fotos\ximena\20161029_121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1303020"/>
            <a:ext cx="6736080" cy="5052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:\revision fotos\ximena\20161029_1225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2" r="10404"/>
          <a:stretch/>
        </p:blipFill>
        <p:spPr bwMode="auto">
          <a:xfrm>
            <a:off x="0" y="1463039"/>
            <a:ext cx="6503669" cy="4834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 derecha 7">
            <a:hlinkClick r:id="rId4" action="ppaction://hlinksldjump"/>
          </p:cNvPr>
          <p:cNvSpPr/>
          <p:nvPr/>
        </p:nvSpPr>
        <p:spPr>
          <a:xfrm rot="10800000">
            <a:off x="11652816" y="6373368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1059962" y="868679"/>
            <a:ext cx="24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/>
              <a:t>Plazoleta de </a:t>
            </a:r>
            <a:r>
              <a:rPr lang="es-EC" sz="2200" b="1" dirty="0" err="1" smtClean="0"/>
              <a:t>Alizal</a:t>
            </a:r>
            <a:endParaRPr lang="es-EC" sz="2200" b="1" dirty="0"/>
          </a:p>
        </p:txBody>
      </p:sp>
    </p:spTree>
    <p:extLst>
      <p:ext uri="{BB962C8B-B14F-4D97-AF65-F5344CB8AC3E}">
        <p14:creationId xmlns:p14="http://schemas.microsoft.com/office/powerpoint/2010/main" val="8583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28895" y="3668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40" name="Imagen 3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576252" y="6260540"/>
            <a:ext cx="615749" cy="5974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8161" y="5791306"/>
            <a:ext cx="774259" cy="377985"/>
          </a:xfrm>
          <a:prstGeom prst="rect">
            <a:avLst/>
          </a:prstGeom>
        </p:spPr>
      </p:pic>
      <p:pic>
        <p:nvPicPr>
          <p:cNvPr id="15" name="14 Image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35" y="3509839"/>
            <a:ext cx="6753810" cy="1621402"/>
          </a:xfrm>
          <a:prstGeom prst="rect">
            <a:avLst/>
          </a:prstGeom>
        </p:spPr>
      </p:pic>
      <p:sp>
        <p:nvSpPr>
          <p:cNvPr id="17" name="Rectángulo 5">
            <a:hlinkClick r:id="rId8" action="ppaction://hlinksldjump"/>
          </p:cNvPr>
          <p:cNvSpPr/>
          <p:nvPr/>
        </p:nvSpPr>
        <p:spPr>
          <a:xfrm>
            <a:off x="1451610" y="1687448"/>
            <a:ext cx="4023359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1"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Recreación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el adulto Mayor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451610" y="2154560"/>
            <a:ext cx="404277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6083.91    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5658.99 (93%)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Rectángulo 5">
            <a:hlinkClick r:id="rId9" action="ppaction://hlinksldjump"/>
          </p:cNvPr>
          <p:cNvSpPr/>
          <p:nvPr/>
        </p:nvSpPr>
        <p:spPr>
          <a:xfrm>
            <a:off x="6414490" y="1548948"/>
            <a:ext cx="3789119" cy="923330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Juegos infantiles y baños públicos: Un juego infantil </a:t>
            </a:r>
            <a:r>
              <a:rPr lang="es-EC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implementado sector </a:t>
            </a:r>
            <a:r>
              <a:rPr lang="es-EC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Alizal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308725" y="2494786"/>
            <a:ext cx="4000647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6764.81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6636.00 (98%)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74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" y="6252677"/>
            <a:ext cx="1005927" cy="493819"/>
          </a:xfrm>
          <a:prstGeom prst="rect">
            <a:avLst/>
          </a:prstGeom>
        </p:spPr>
      </p:pic>
      <p:pic>
        <p:nvPicPr>
          <p:cNvPr id="12" name="Imagen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8392" y="6260540"/>
            <a:ext cx="615749" cy="597460"/>
          </a:xfrm>
          <a:prstGeom prst="rect">
            <a:avLst/>
          </a:prstGeom>
        </p:spPr>
      </p:pic>
      <p:sp>
        <p:nvSpPr>
          <p:cNvPr id="13" name="Rectángulo 5"/>
          <p:cNvSpPr/>
          <p:nvPr/>
        </p:nvSpPr>
        <p:spPr>
          <a:xfrm>
            <a:off x="720090" y="1081837"/>
            <a:ext cx="3680462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Adecentamiento de la plaza central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09236" y="1568685"/>
            <a:ext cx="396276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12566.08      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    6415.11 (51%)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User\Downloads\18472107_1443711509021145_738483969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460" y="2299311"/>
            <a:ext cx="2471567" cy="347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fotos de camara 2017\fotos dela rendicion de cuenta\DSC090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2215016"/>
            <a:ext cx="4751071" cy="3563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fotos de camara 2017\fotos dela rendicion de cuenta\Nueva carpeta\DSC000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61" y="2215016"/>
            <a:ext cx="4800600" cy="360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5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6143" y="1548948"/>
            <a:ext cx="404277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5500.01    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5500.01 (100%)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ángulo 5"/>
          <p:cNvSpPr/>
          <p:nvPr/>
        </p:nvSpPr>
        <p:spPr>
          <a:xfrm>
            <a:off x="754380" y="921817"/>
            <a:ext cx="4686300" cy="646331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1"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Materiales de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construcción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el muro frente al </a:t>
            </a:r>
            <a:r>
              <a:rPr lang="es-E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subcentro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salud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C:\Users\User\Downloads\14563350_1235607643164867_440369009516976592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0" y="2195280"/>
            <a:ext cx="5182560" cy="3886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fotos de camara 2017\fotos dela rendicion de cuenta\Nueva carpeta\DSC00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10" y="-211715"/>
            <a:ext cx="6092190" cy="4569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fotos de camara 2017\fotos dela rendicion de cuenta\Nueva carpeta\DSC000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2"/>
          <a:stretch/>
        </p:blipFill>
        <p:spPr bwMode="auto">
          <a:xfrm>
            <a:off x="6099810" y="3474719"/>
            <a:ext cx="6092190" cy="3742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728944" y="5934670"/>
            <a:ext cx="1786066" cy="92333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es-EC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COMUNIDAD</a:t>
            </a:r>
          </a:p>
          <a:p>
            <a:r>
              <a:rPr lang="es-EC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MANO DE OBRA</a:t>
            </a:r>
          </a:p>
          <a:p>
            <a:pPr algn="ctr"/>
            <a:r>
              <a:rPr lang="es-EC" dirty="0" smtClean="0">
                <a:ln w="1841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7500.00</a:t>
            </a:r>
            <a:endParaRPr lang="es-EC" dirty="0">
              <a:ln w="1841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423779" y="6211669"/>
            <a:ext cx="1305165" cy="6463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es-EC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CONVENIO </a:t>
            </a:r>
          </a:p>
          <a:p>
            <a:pPr algn="ctr"/>
            <a:r>
              <a:rPr lang="es-EC" dirty="0" smtClean="0">
                <a:ln w="1841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9758.26</a:t>
            </a:r>
            <a:endParaRPr lang="es-EC" dirty="0">
              <a:ln w="1841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7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81" y="5863747"/>
            <a:ext cx="1338798" cy="994253"/>
          </a:xfrm>
          <a:prstGeom prst="actionButtonBlank">
            <a:avLst/>
          </a:prstGeom>
        </p:spPr>
      </p:pic>
      <p:sp>
        <p:nvSpPr>
          <p:cNvPr id="10" name="Flecha derecha 7">
            <a:hlinkClick r:id="rId6" action="ppaction://hlinksldjump"/>
          </p:cNvPr>
          <p:cNvSpPr/>
          <p:nvPr/>
        </p:nvSpPr>
        <p:spPr>
          <a:xfrm>
            <a:off x="11604984" y="6195226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95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15185" y="1522963"/>
            <a:ext cx="404277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 3500.00     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       0.00(0%)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ángulo 5"/>
          <p:cNvSpPr/>
          <p:nvPr/>
        </p:nvSpPr>
        <p:spPr>
          <a:xfrm>
            <a:off x="315185" y="1033890"/>
            <a:ext cx="4627428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1"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Desarrollo </a:t>
            </a:r>
            <a:r>
              <a:rPr lang="es-E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agroturístico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 la parroquia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C:\Users\User\Downloads\IMG_4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61610" y="521970"/>
            <a:ext cx="7101839" cy="5326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IMG_44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308860"/>
            <a:ext cx="5654040" cy="4240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766310" y="1714500"/>
            <a:ext cx="1192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ANTICIPO </a:t>
            </a:r>
          </a:p>
          <a:p>
            <a:r>
              <a:rPr lang="es-EC" dirty="0" smtClean="0"/>
              <a:t>500.00</a:t>
            </a:r>
            <a:endParaRPr lang="es-EC" dirty="0"/>
          </a:p>
        </p:txBody>
      </p:sp>
      <p:sp>
        <p:nvSpPr>
          <p:cNvPr id="7" name="Flecha derecha 7">
            <a:hlinkClick r:id="rId4" action="ppaction://hlinksldjump"/>
          </p:cNvPr>
          <p:cNvSpPr/>
          <p:nvPr/>
        </p:nvSpPr>
        <p:spPr>
          <a:xfrm rot="11173735">
            <a:off x="11604984" y="6195226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6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811530" y="1081837"/>
            <a:ext cx="4023359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1"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Recreación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el adulto Mayor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11530" y="1548949"/>
            <a:ext cx="404277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6083.91    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5658.99 (93%)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VARIOS\DOCUMENTOS 2016\Fotos paseo\20160923_092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9" y="2434590"/>
            <a:ext cx="5288280" cy="3966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7">
            <a:hlinkClick r:id="rId3" action="ppaction://hlinksldjump"/>
          </p:cNvPr>
          <p:cNvSpPr/>
          <p:nvPr/>
        </p:nvSpPr>
        <p:spPr>
          <a:xfrm>
            <a:off x="11604984" y="6195226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805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252" y="6260540"/>
            <a:ext cx="615749" cy="59746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5" y="6252677"/>
            <a:ext cx="1005927" cy="4938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38038" r="20196" b="5883"/>
          <a:stretch/>
        </p:blipFill>
        <p:spPr>
          <a:xfrm>
            <a:off x="629994" y="2246797"/>
            <a:ext cx="4935071" cy="384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 5"/>
          <p:cNvSpPr/>
          <p:nvPr/>
        </p:nvSpPr>
        <p:spPr>
          <a:xfrm>
            <a:off x="754380" y="921817"/>
            <a:ext cx="4686300" cy="369332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1" algn="ctr"/>
            <a:r>
              <a:rPr lang="es-E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Actualziación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la normativa parroquial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982980" y="1354639"/>
            <a:ext cx="404277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PRESUPUESTADO             43213.73    </a:t>
            </a:r>
          </a:p>
          <a:p>
            <a:r>
              <a:rPr lang="es-EC" dirty="0" smtClean="0">
                <a:ln w="18415" cmpd="sng">
                  <a:solidFill>
                    <a:srgbClr val="FFC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EJECUTADO                         1181.42 (26%)</a:t>
            </a:r>
            <a:endParaRPr lang="es-EC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472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2094423" y="3428999"/>
            <a:ext cx="854781" cy="2450465"/>
            <a:chOff x="2161844" y="3429000"/>
            <a:chExt cx="854781" cy="2450465"/>
          </a:xfrm>
        </p:grpSpPr>
        <p:sp>
          <p:nvSpPr>
            <p:cNvPr id="26" name="Conector recto 3"/>
            <p:cNvSpPr/>
            <p:nvPr/>
          </p:nvSpPr>
          <p:spPr>
            <a:xfrm>
              <a:off x="2161844" y="3429000"/>
              <a:ext cx="854781" cy="245046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27390" y="0"/>
                  </a:lnTo>
                  <a:lnTo>
                    <a:pt x="427390" y="2450465"/>
                  </a:lnTo>
                  <a:lnTo>
                    <a:pt x="854781" y="2450465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Conector recto 4"/>
            <p:cNvSpPr/>
            <p:nvPr/>
          </p:nvSpPr>
          <p:spPr>
            <a:xfrm>
              <a:off x="2524353" y="4589351"/>
              <a:ext cx="129763" cy="1297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900" kern="1200"/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2094423" y="3428999"/>
            <a:ext cx="854781" cy="814387"/>
            <a:chOff x="2161844" y="3429000"/>
            <a:chExt cx="854781" cy="814387"/>
          </a:xfrm>
        </p:grpSpPr>
        <p:sp>
          <p:nvSpPr>
            <p:cNvPr id="24" name="Conector recto 5"/>
            <p:cNvSpPr/>
            <p:nvPr/>
          </p:nvSpPr>
          <p:spPr>
            <a:xfrm>
              <a:off x="2161844" y="3429000"/>
              <a:ext cx="854781" cy="814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27390" y="0"/>
                  </a:lnTo>
                  <a:lnTo>
                    <a:pt x="427390" y="814387"/>
                  </a:lnTo>
                  <a:lnTo>
                    <a:pt x="854781" y="814387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Conector recto 6"/>
            <p:cNvSpPr/>
            <p:nvPr/>
          </p:nvSpPr>
          <p:spPr>
            <a:xfrm>
              <a:off x="2559719" y="3806678"/>
              <a:ext cx="59031" cy="590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00" kern="1200"/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2094423" y="978533"/>
            <a:ext cx="854781" cy="2450465"/>
            <a:chOff x="2161844" y="978534"/>
            <a:chExt cx="854781" cy="2450465"/>
          </a:xfrm>
        </p:grpSpPr>
        <p:sp>
          <p:nvSpPr>
            <p:cNvPr id="22" name="Conector recto 7"/>
            <p:cNvSpPr/>
            <p:nvPr/>
          </p:nvSpPr>
          <p:spPr>
            <a:xfrm>
              <a:off x="2161844" y="978534"/>
              <a:ext cx="854781" cy="245046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450465"/>
                  </a:moveTo>
                  <a:lnTo>
                    <a:pt x="427390" y="2450465"/>
                  </a:lnTo>
                  <a:lnTo>
                    <a:pt x="427390" y="0"/>
                  </a:lnTo>
                  <a:lnTo>
                    <a:pt x="854781" y="0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onector recto 8"/>
            <p:cNvSpPr/>
            <p:nvPr/>
          </p:nvSpPr>
          <p:spPr>
            <a:xfrm>
              <a:off x="2524353" y="2138885"/>
              <a:ext cx="129763" cy="1297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900" kern="120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351470" y="41273"/>
            <a:ext cx="811531" cy="6857999"/>
            <a:chOff x="858825" y="0"/>
            <a:chExt cx="1303020" cy="6858000"/>
          </a:xfrm>
          <a:solidFill>
            <a:srgbClr val="FF0066"/>
          </a:solidFill>
        </p:grpSpPr>
        <p:sp>
          <p:nvSpPr>
            <p:cNvPr id="20" name="19 Rectángulo"/>
            <p:cNvSpPr/>
            <p:nvPr/>
          </p:nvSpPr>
          <p:spPr>
            <a:xfrm rot="16200000">
              <a:off x="-1918665" y="2777490"/>
              <a:ext cx="6858000" cy="1303020"/>
            </a:xfrm>
            <a:prstGeom prst="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21" name="20 Rectángulo"/>
            <p:cNvSpPr/>
            <p:nvPr/>
          </p:nvSpPr>
          <p:spPr>
            <a:xfrm rot="16200000">
              <a:off x="-1918665" y="2777490"/>
              <a:ext cx="6858000" cy="1303020"/>
            </a:xfrm>
            <a:prstGeom prst="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kern="1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OBJETIVOS DE LA RENDICIÓN DE CUENTAS</a:t>
              </a:r>
              <a:endParaRPr lang="es-ES" sz="28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2949204" y="327023"/>
            <a:ext cx="8082468" cy="1303020"/>
            <a:chOff x="3016625" y="327024"/>
            <a:chExt cx="8082468" cy="1303020"/>
          </a:xfrm>
        </p:grpSpPr>
        <p:sp>
          <p:nvSpPr>
            <p:cNvPr id="18" name="17 Rectángulo"/>
            <p:cNvSpPr/>
            <p:nvPr/>
          </p:nvSpPr>
          <p:spPr>
            <a:xfrm>
              <a:off x="3016625" y="327024"/>
              <a:ext cx="8082468" cy="1303020"/>
            </a:xfrm>
            <a:prstGeom prst="rect">
              <a:avLst/>
            </a:prstGeom>
            <a:solidFill>
              <a:srgbClr val="22FE47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9" name="18 Rectángulo"/>
            <p:cNvSpPr/>
            <p:nvPr/>
          </p:nvSpPr>
          <p:spPr>
            <a:xfrm>
              <a:off x="3016625" y="327024"/>
              <a:ext cx="8082468" cy="1303020"/>
            </a:xfrm>
            <a:prstGeom prst="rect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300" b="1" kern="1200" dirty="0" smtClean="0">
                  <a:solidFill>
                    <a:schemeClr val="tx1"/>
                  </a:solidFill>
                </a:rPr>
                <a:t>Garantizar a los mandantes el acceso a la información, de manera periódica y permanente, sobre la gestión pública. Los   mandantes  -electores, ciudadanas  y  ciudadanos- deben conocer de  primera fuente y de  manera veraz,  sin restricciones, toda la  información de  la  gestión pública.</a:t>
              </a:r>
              <a:endParaRPr lang="es-ES" sz="13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2902191" y="2020089"/>
            <a:ext cx="8316550" cy="1303020"/>
            <a:chOff x="2969612" y="2020090"/>
            <a:chExt cx="8316550" cy="1303020"/>
          </a:xfrm>
          <a:solidFill>
            <a:srgbClr val="FFFF99"/>
          </a:solidFill>
        </p:grpSpPr>
        <p:sp>
          <p:nvSpPr>
            <p:cNvPr id="16" name="15 Rectángulo"/>
            <p:cNvSpPr/>
            <p:nvPr/>
          </p:nvSpPr>
          <p:spPr>
            <a:xfrm>
              <a:off x="2969612" y="2020090"/>
              <a:ext cx="8316550" cy="1303020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7" name="16 Rectángulo"/>
            <p:cNvSpPr/>
            <p:nvPr/>
          </p:nvSpPr>
          <p:spPr>
            <a:xfrm>
              <a:off x="2969612" y="2020090"/>
              <a:ext cx="8316550" cy="13030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300" b="1" kern="1200" dirty="0" smtClean="0">
                  <a:solidFill>
                    <a:schemeClr val="tx1"/>
                  </a:solidFill>
                </a:rPr>
                <a:t>Facilitar     el    ejercicio    del     derecho   a     ejecutar    el control social de las  acciones u omisiones de los gobernantes, funcionarias y  funcionarios o  de  quienes manejen  fondos  públicos. Es  decir,  que   la  ciudadanía organice su  participación en  el control social de  las instituciones,   mediante   veedurías,  observatorios,  etc.</a:t>
              </a:r>
              <a:endParaRPr lang="es-ES" sz="13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2949204" y="3584573"/>
            <a:ext cx="8307019" cy="1317626"/>
            <a:chOff x="3016625" y="3584574"/>
            <a:chExt cx="8307019" cy="1317626"/>
          </a:xfrm>
          <a:solidFill>
            <a:srgbClr val="FF9999"/>
          </a:solidFill>
        </p:grpSpPr>
        <p:sp>
          <p:nvSpPr>
            <p:cNvPr id="14" name="13 Rectángulo"/>
            <p:cNvSpPr/>
            <p:nvPr/>
          </p:nvSpPr>
          <p:spPr>
            <a:xfrm>
              <a:off x="3016625" y="3584574"/>
              <a:ext cx="8307019" cy="1317626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5" name="14 Rectángulo"/>
            <p:cNvSpPr/>
            <p:nvPr/>
          </p:nvSpPr>
          <p:spPr>
            <a:xfrm>
              <a:off x="3016625" y="3584574"/>
              <a:ext cx="8307019" cy="131762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300" b="1" kern="1200" dirty="0" smtClean="0"/>
                <a:t>Vigilar el cumplimiento de las políticas públicas; es decir, el derecho de las ciudadanas y los ciudadanos a velar por la correcta ejecución de  las  políticas públicas y exigir  la consecución de  resultados que  garanticen el ejercicio de derechos.</a:t>
              </a:r>
              <a:endParaRPr lang="es-ES" sz="1300" b="1" kern="1200" dirty="0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2949204" y="5227954"/>
            <a:ext cx="8234833" cy="1303020"/>
            <a:chOff x="3016625" y="5227955"/>
            <a:chExt cx="8234833" cy="1303020"/>
          </a:xfrm>
        </p:grpSpPr>
        <p:sp>
          <p:nvSpPr>
            <p:cNvPr id="12" name="11 Rectángulo"/>
            <p:cNvSpPr/>
            <p:nvPr/>
          </p:nvSpPr>
          <p:spPr>
            <a:xfrm>
              <a:off x="3016625" y="5227955"/>
              <a:ext cx="8234833" cy="13030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3016625" y="5227955"/>
              <a:ext cx="8234833" cy="1303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300" b="1" kern="1200" dirty="0" smtClean="0"/>
                <a:t>Prevenir y evitar  la corrupción y el mal  gobierno a través de  la  observancia,  participación y  vigilancia ciudadana de   la  gestión  institucional, identificando los  casos  de corrupción,  denunciándolos   y  aportando así  a la lucha contra la corrupción.</a:t>
              </a:r>
              <a:endParaRPr lang="es-ES" sz="1300" b="1" kern="1200" dirty="0" smtClean="0"/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3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535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a imagen puede contener: 3 personas, comi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39"/>
          <a:stretch/>
        </p:blipFill>
        <p:spPr bwMode="auto">
          <a:xfrm>
            <a:off x="-1837880" y="3138047"/>
            <a:ext cx="7965704" cy="3809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La imagen puede contener: exteri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9" t="27236" r="37202" b="43181"/>
          <a:stretch/>
        </p:blipFill>
        <p:spPr bwMode="auto">
          <a:xfrm>
            <a:off x="268606" y="456543"/>
            <a:ext cx="5057775" cy="3573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 imagen puede contener: fruta, comida, exterior e interi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89"/>
          <a:stretch/>
        </p:blipFill>
        <p:spPr bwMode="auto">
          <a:xfrm>
            <a:off x="5212081" y="256473"/>
            <a:ext cx="6819900" cy="6498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5"/>
          <p:cNvSpPr/>
          <p:nvPr/>
        </p:nvSpPr>
        <p:spPr>
          <a:xfrm>
            <a:off x="557213" y="255750"/>
            <a:ext cx="4274820" cy="646331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ALQUILER DE CARPAS APRA FERIAS AGROPRODUCTIVAS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Flecha derecha 7">
            <a:hlinkClick r:id="rId5" action="ppaction://hlinksldjump"/>
          </p:cNvPr>
          <p:cNvSpPr/>
          <p:nvPr/>
        </p:nvSpPr>
        <p:spPr>
          <a:xfrm>
            <a:off x="10865506" y="6115216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855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287" y="6230100"/>
            <a:ext cx="1005927" cy="493819"/>
          </a:xfrm>
          <a:prstGeom prst="rect">
            <a:avLst/>
          </a:prstGeom>
        </p:spPr>
      </p:pic>
      <p:pic>
        <p:nvPicPr>
          <p:cNvPr id="3" name="Imagen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328" y="5681558"/>
            <a:ext cx="615749" cy="59746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72353" y="560083"/>
            <a:ext cx="989703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Y COMPRAS PÚBLICAS.</a:t>
            </a:r>
            <a:endParaRPr kumimoji="0" 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procesos de contratación y compras públicas de describen a continuación:</a:t>
            </a:r>
            <a:endParaRPr kumimoji="0" 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142248"/>
              </p:ext>
            </p:extLst>
          </p:nvPr>
        </p:nvGraphicFramePr>
        <p:xfrm>
          <a:off x="1733550" y="1649730"/>
          <a:ext cx="7479030" cy="4152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5806"/>
                <a:gridCol w="1495806"/>
                <a:gridCol w="1495806"/>
                <a:gridCol w="1495806"/>
                <a:gridCol w="1495806"/>
              </a:tblGrid>
              <a:tr h="52006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C" sz="1800" b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PROCESOS DE CONTRATACIÓN Y COMPRAS PÚBLICAS DE BIENES Y SERVICIOS</a:t>
                      </a:r>
                      <a:endParaRPr lang="es-EC" sz="1800" b="0" i="0" u="none" strike="noStrike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>
                          <a:solidFill>
                            <a:srgbClr val="FFFF99"/>
                          </a:solidFill>
                          <a:effectLst/>
                        </a:rPr>
                        <a:t>TIPO DE CONTRATACIÓN</a:t>
                      </a:r>
                      <a:endParaRPr lang="es-EC" sz="1400" b="1" i="0" u="none" strike="noStrike">
                        <a:solidFill>
                          <a:srgbClr val="FFFF99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FF99"/>
                          </a:solidFill>
                          <a:effectLst/>
                        </a:rPr>
                        <a:t>ESTADO ACTUAL </a:t>
                      </a:r>
                      <a:endParaRPr lang="es-EC" sz="1400" b="1" i="0" u="none" strike="noStrike" dirty="0">
                        <a:solidFill>
                          <a:srgbClr val="FFFF99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003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Adjudicados</a:t>
                      </a:r>
                      <a:endParaRPr lang="es-EC" sz="13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Finalizados </a:t>
                      </a:r>
                      <a:endParaRPr lang="es-EC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Número Total 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Valor Total 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Número Total 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Valor Total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Ínfima Cuantía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75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58726.56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75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58726.56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6934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Subasta Inversa Electrónica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74439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74439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Contratación Directa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650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650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Catálogo Electrónico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147.24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147.24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23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02226" y="362638"/>
            <a:ext cx="9281708" cy="86177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AGRADECEMOS INFINITAMENTE</a:t>
            </a:r>
            <a:endParaRPr lang="es-ES" sz="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421" y="5746044"/>
            <a:ext cx="1724689" cy="84666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890568" y="3647923"/>
            <a:ext cx="5694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Señoritas dignidades de la parroquia.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Instituciones.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Organizaciones.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Barrios.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Clubes.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Y todas las personas que nos apoyaron y colaboraron.</a:t>
            </a: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179" y="1953279"/>
            <a:ext cx="1911156" cy="10355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183" y="1977330"/>
            <a:ext cx="994353" cy="9943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906" y="1952609"/>
            <a:ext cx="1452025" cy="10783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9215" y="1851261"/>
            <a:ext cx="1905000" cy="10668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680" y="1907453"/>
            <a:ext cx="2191275" cy="98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7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61571" y="1761565"/>
            <a:ext cx="849854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600" dirty="0" smtClean="0"/>
              <a:t>Gracias…</a:t>
            </a:r>
            <a:endParaRPr lang="es-EC" sz="16600" dirty="0"/>
          </a:p>
        </p:txBody>
      </p:sp>
    </p:spTree>
    <p:extLst>
      <p:ext uri="{BB962C8B-B14F-4D97-AF65-F5344CB8AC3E}">
        <p14:creationId xmlns:p14="http://schemas.microsoft.com/office/powerpoint/2010/main" val="13531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1497330" y="1081837"/>
            <a:ext cx="3143250" cy="646331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1"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FIESTA DE LA MANZANA Y PARROQUIALIZACION 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C:\Users\User\Pictures\Fiestas 2016\20160612_0120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78"/>
          <a:stretch/>
        </p:blipFill>
        <p:spPr bwMode="auto">
          <a:xfrm>
            <a:off x="628650" y="1905952"/>
            <a:ext cx="4693452" cy="4270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esultado de imagen para YO ME LLAMO RUDY SC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245" y="3482791"/>
            <a:ext cx="5314950" cy="2699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content.fuio3-1.fna.fbcdn.net/v/t34.0-12/18578779_139470356597495_1753540533_n.jpg?oh=ffacd9d76d15728fad43856aa2912dfa&amp;oe=591F68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245" y="1282516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 derecha 7">
            <a:hlinkClick r:id="rId6" action="ppaction://hlinksldjump"/>
          </p:cNvPr>
          <p:cNvSpPr/>
          <p:nvPr/>
        </p:nvSpPr>
        <p:spPr>
          <a:xfrm rot="10800000">
            <a:off x="11604984" y="6195226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448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13"/>
          <p:cNvGraphicFramePr/>
          <p:nvPr>
            <p:extLst>
              <p:ext uri="{D42A27DB-BD31-4B8C-83A1-F6EECF244321}">
                <p14:modId xmlns:p14="http://schemas.microsoft.com/office/powerpoint/2010/main" val="2719184454"/>
              </p:ext>
            </p:extLst>
          </p:nvPr>
        </p:nvGraphicFramePr>
        <p:xfrm>
          <a:off x="179070" y="936846"/>
          <a:ext cx="11887200" cy="5223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45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9224" y="385523"/>
            <a:ext cx="108940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s-ES" sz="2400" dirty="0">
                <a:solidFill>
                  <a:srgbClr val="C00000"/>
                </a:solidFill>
              </a:rPr>
              <a:t>	</a:t>
            </a:r>
            <a:endParaRPr lang="es-ES" sz="2400" dirty="0" smtClean="0">
              <a:solidFill>
                <a:srgbClr val="C00000"/>
              </a:solidFill>
            </a:endParaRPr>
          </a:p>
          <a:p>
            <a:r>
              <a:rPr lang="es-EC" sz="2800" b="1" dirty="0" smtClean="0">
                <a:solidFill>
                  <a:srgbClr val="7030A0"/>
                </a:solidFill>
              </a:rPr>
              <a:t>Los </a:t>
            </a:r>
            <a:r>
              <a:rPr lang="es-EC" sz="2800" b="1" dirty="0">
                <a:solidFill>
                  <a:srgbClr val="7030A0"/>
                </a:solidFill>
              </a:rPr>
              <a:t>mecanismos utilizados para la transparencia y acceso a la información son los siguientes</a:t>
            </a:r>
            <a:r>
              <a:rPr lang="es-EC" sz="2800" b="1" dirty="0" smtClean="0">
                <a:solidFill>
                  <a:srgbClr val="7030A0"/>
                </a:solidFill>
              </a:rPr>
              <a:t>:</a:t>
            </a:r>
          </a:p>
          <a:p>
            <a:endParaRPr lang="es-EC" sz="28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800" b="1" i="1" dirty="0">
                <a:solidFill>
                  <a:srgbClr val="002060"/>
                </a:solidFill>
              </a:rPr>
              <a:t>Publicación en la pág. Web de los contenidos establecidos en el Art. 7 de la </a:t>
            </a:r>
            <a:r>
              <a:rPr lang="es-EC" sz="2800" b="1" i="1" dirty="0" smtClean="0">
                <a:solidFill>
                  <a:srgbClr val="002060"/>
                </a:solidFill>
              </a:rPr>
              <a:t>LOTAIP</a:t>
            </a:r>
          </a:p>
          <a:p>
            <a:pPr lvl="0"/>
            <a:endParaRPr lang="es-EC" sz="28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800" b="1" i="1" dirty="0">
                <a:solidFill>
                  <a:srgbClr val="002060"/>
                </a:solidFill>
              </a:rPr>
              <a:t>Publicación en la pág. Web del Informe de Rendición de Cuentas y sus medios de verificación establecido en el literal m, del Art. 7 de la </a:t>
            </a:r>
            <a:r>
              <a:rPr lang="es-EC" sz="2800" b="1" i="1" dirty="0" smtClean="0">
                <a:solidFill>
                  <a:srgbClr val="002060"/>
                </a:solidFill>
              </a:rPr>
              <a:t>LOTAIP</a:t>
            </a:r>
            <a:endParaRPr lang="es-EC" sz="2800" b="1" i="1" dirty="0">
              <a:solidFill>
                <a:srgbClr val="002060"/>
              </a:solidFill>
            </a:endParaRPr>
          </a:p>
        </p:txBody>
      </p:sp>
      <p:sp>
        <p:nvSpPr>
          <p:cNvPr id="3" name="Rectángulo 5"/>
          <p:cNvSpPr/>
          <p:nvPr/>
        </p:nvSpPr>
        <p:spPr>
          <a:xfrm>
            <a:off x="411480" y="662778"/>
            <a:ext cx="5989320" cy="400110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sz="20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TRANSPARENCIA Y ACCESO A LA INFORMACIÓN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71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8230" y="555427"/>
            <a:ext cx="11335871" cy="67231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C" sz="9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CUMPLIMIENTO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 Y  PRESUPUESTO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C" sz="9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3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563880" y="815178"/>
            <a:ext cx="1630680" cy="400110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sz="2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MISION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ángulo 5"/>
          <p:cNvSpPr/>
          <p:nvPr/>
        </p:nvSpPr>
        <p:spPr>
          <a:xfrm>
            <a:off x="7277100" y="967578"/>
            <a:ext cx="1630680" cy="400110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sz="2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</a:t>
            </a:r>
            <a:r>
              <a:rPr lang="es-EC" sz="2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SION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215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563880" y="815178"/>
            <a:ext cx="4522470" cy="400110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sz="2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OBJETIVOS ESPECIFICOS DEL PDOT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910070"/>
              </p:ext>
            </p:extLst>
          </p:nvPr>
        </p:nvGraphicFramePr>
        <p:xfrm>
          <a:off x="584040" y="1558188"/>
          <a:ext cx="11234580" cy="51512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4580"/>
              </a:tblGrid>
              <a:tr h="34152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 smtClean="0">
                          <a:effectLst/>
                        </a:rPr>
                        <a:t>IMPLEMENTAR </a:t>
                      </a:r>
                      <a:r>
                        <a:rPr lang="es-EC" sz="1200" b="1" u="none" strike="noStrike" dirty="0">
                          <a:effectLst/>
                        </a:rPr>
                        <a:t>UN SISTEMA VIAL ADECUADO QUE PERMITA UNA EFECTIVA CONECTIVIDAD ENTRE COMUNIDADES Y CON LA CIUDAD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38655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>
                          <a:effectLst/>
                        </a:rPr>
                        <a:t>MANTENER LA VIALIDAD DE MANERA EFICIENTE DE ACUERDO A LOS PRESUPUESTOS ESTABLECIDOS PARA ESTE RUBRO, LOGRANDO ASÍ UNA ÓPTIMA MOVILIDAD ENTRE LOS ASENTAMIENTOS HUMANOS DE LA PARROQUIA.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28460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</a:rPr>
                        <a:t>GESTIONAR LA DOTACIÓN EFECTIVA DE LOS SERVICIOS BÁSICOS DE CALIDAD A LOS CIUDADANOS DE LA PARROQUIA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38655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>
                          <a:effectLst/>
                        </a:rPr>
                        <a:t>IMPULSAR ACTIVIDADES ECONÓMICAS LOCALES COMO LA GANADERÍA Y AGRICULTURA, PERMITIENDO GENERAR EMPLEOS CON PRIORIDAD A LOS GRUPOS MÁS VULNERABLES.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38655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</a:rPr>
                        <a:t>DEFINIR UN PROGRAMA DE FORMACIÓN PARA FORTALECER LOS ACTORES  LOCALES ORGANIZADOS   EN TEMAS DETERMINADOS PARA POTENCIALIZAR Y RENOVAR NUEVOS CONOCIMIENTOS DE FORTALECIMIENTO ORGANIZACIONAL.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39844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</a:rPr>
                        <a:t>FOMENTAR EL USO DE CONOCIMIENTO Y  SABERES ANCESTRALES   EN LA PARROQUIA.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34152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>
                          <a:effectLst/>
                        </a:rPr>
                        <a:t>REALIZAR GESTIÓN PARA  APOYAR A QUE LA POBLACIÓN VULNERABLE ACCEDA A PROGRAMAS DE ATENCIÓN INTEGRAL.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7708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>
                          <a:effectLst/>
                        </a:rPr>
                        <a:t>DISPONER DE UN PROYECTO FORMAL DE RECUPERACIÓN DE LOS ECOSISTEMAS NATURALES MÁS AFECTADOS, DANDO ACOMPAÑAMIENTO AL MISMO TIEMPO A LA DIVERSIFICACIÓN DE ORGANIZACIONES SOCIALES PARA QUE TRABAJEN EN EL TEMA AMBIENTAL DE RECUPERACIÓN COMO EN EL PROCESO DE PLANIFICACIÓN FÍSICA Y ECONÓMICA DE ORDENAMIENTO TERRITORIAL,  QUE DETERMINARÁ LAS ZONAS DEGRADADAS A SER RECUPERADAS.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38655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>
                          <a:effectLst/>
                        </a:rPr>
                        <a:t>PROMOVER UN SISTEMA DE ASENTAMIENTOS HUMANOS ORDENADO, EQUILIBRADO Y SUSTENTABLE, RESPETUOSOS CON EL MEDIO AMBIENTE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28460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</a:rPr>
                        <a:t>PROMOVER EL ACCESO EQUITATIVO E INTEGRAL DE LA POBLACIÓN A LOS EQUIPAMIENTOS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38655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>
                          <a:effectLst/>
                        </a:rPr>
                        <a:t>MEJORAR LA PRODUCCIÓN AGRÍCOLA DE LA ZONA A TRAVÉS DE PROYECTOS DE RIEGO QUE POTENCIEN LA INVERSIÓN EN EL SECTOR PRIMARIO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28460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>
                          <a:effectLst/>
                        </a:rPr>
                        <a:t>INCREMENTAR LA OFERTA DE SERVICIOS TURÍSTICOS FORTALECIENDO LAS ACTIVIDADES Y ATRACTIVOS DE LA PARROQUIA 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28460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</a:rPr>
                        <a:t>FORTALECER LAS ORGANIZACIONES SOCIALES CON EL APOYO A LA UNIFICACIÓN DE OBJETIVOS Y GRUPOS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22768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</a:rPr>
                        <a:t>APOYAR LA CONSOLIDACIÓN DEL ÁREA URBANA DE LA PARROQUIA CON LA PRIORIZACIÓN DE LA INVERSIÓN EN PÚBLICA EN ESTA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97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5"/>
          <p:cNvSpPr/>
          <p:nvPr/>
        </p:nvSpPr>
        <p:spPr>
          <a:xfrm>
            <a:off x="1287780" y="515841"/>
            <a:ext cx="4522470" cy="400110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sz="2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OBJETIVO DEL PDOT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6823710" y="515841"/>
            <a:ext cx="4522470" cy="400110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sz="2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META POA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478344"/>
              </p:ext>
            </p:extLst>
          </p:nvPr>
        </p:nvGraphicFramePr>
        <p:xfrm>
          <a:off x="636270" y="1272378"/>
          <a:ext cx="10995660" cy="48937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126480"/>
                <a:gridCol w="4869180"/>
              </a:tblGrid>
              <a:tr h="21570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Implementar un sistema vial adecuado que permita una efectiva conectividad entre comunidades y con la ciudad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  <a:hlinkClick r:id="rId2" action="ppaction://hlinksldjump"/>
                        </a:rPr>
                        <a:t>Regeneración y recuperación de áreas degradas de la parroquia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17975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Mantener la vialidad de manera eficiente de acuerdo a los presupuestos establecidos para este rubro, logrando así una óptima movilidad entre los asentamientos humanos de la parroquia.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  <a:hlinkClick r:id="rId3" action="ppaction://hlinksldjump"/>
                        </a:rPr>
                        <a:t>80% de eficiencia presupuestaria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b"/>
                </a:tc>
              </a:tr>
              <a:tr h="21570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Gestionar la dotación efectiva de los servicios básicos de calidad a los ciudadanos de la parroquia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NO POA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b"/>
                </a:tc>
              </a:tr>
              <a:tr h="17975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Gestionar la dotación efectiva de los servicios básicos de calidad a los ciudadanos de la parroquia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  <a:hlinkClick r:id="rId4" action="ppaction://hlinksldjump"/>
                        </a:rPr>
                        <a:t>Ampliación de alcantarillado en Principal en los sectores Remate, </a:t>
                      </a:r>
                      <a:r>
                        <a:rPr lang="es-EC" sz="1600" b="1" u="none" strike="noStrike" dirty="0" err="1">
                          <a:solidFill>
                            <a:schemeClr val="tx1"/>
                          </a:solidFill>
                          <a:effectLst/>
                          <a:hlinkClick r:id="rId4" action="ppaction://hlinksldjump"/>
                        </a:rPr>
                        <a:t>Gauzal</a:t>
                      </a:r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  <a:hlinkClick r:id="rId4" action="ppaction://hlinksldjump"/>
                        </a:rPr>
                        <a:t> y </a:t>
                      </a:r>
                      <a:r>
                        <a:rPr lang="es-EC" sz="1600" b="1" u="none" strike="noStrike" dirty="0" err="1">
                          <a:solidFill>
                            <a:schemeClr val="tx1"/>
                          </a:solidFill>
                          <a:effectLst/>
                          <a:hlinkClick r:id="rId4" action="ppaction://hlinksldjump"/>
                        </a:rPr>
                        <a:t>Alizal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b"/>
                </a:tc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Impulsar actividades económicas locales como la ganadería y agricultura, permitiendo generar empleos con prioridad a los grupos más vulnerables.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  <a:hlinkClick r:id="rId5" action="ppaction://hlinksldjump"/>
                        </a:rPr>
                        <a:t>Mantenimiento de plantaciones de frutas de la parroquia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</a:tr>
              <a:tr h="2516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Impulsar actividades económicas locales como la ganadería y agricultura, permitiendo generar empleos con prioridad a los grupos más vulnerables.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No consta en el POA, sin embargo se ha coordinado con otras instituciones privadas la consecución de este objetivo.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b"/>
                </a:tc>
              </a:tr>
              <a:tr h="21570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Definir un programa de formación para fortalecer los actores  locales organizados   en temas determinados para potencializar y renovar nuevos conocimientos de fortalecimiento organizacional.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C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Organizaciones de la parroquia dirigidas y lideradas mayoritariamente por mujeres y jóvenes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b"/>
                </a:tc>
              </a:tr>
              <a:tr h="2516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u="none" strike="noStrike" dirty="0" smtClean="0">
                          <a:effectLst/>
                        </a:rPr>
                        <a:t>Realizar gestión para  apoyar a que la población vulnerable acceda a programas de atención integral.</a:t>
                      </a:r>
                      <a:r>
                        <a:rPr lang="es-EC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u="none" strike="noStrike" dirty="0" smtClean="0">
                          <a:effectLst/>
                          <a:hlinkClick r:id="rId6" action="ppaction://hlinksldjump"/>
                        </a:rPr>
                        <a:t>Equivale a 15.267,23 USD</a:t>
                      </a:r>
                      <a:endParaRPr lang="es-EC" sz="16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115" marR="2115" marT="2115" marB="0" anchor="b"/>
                </a:tc>
              </a:tr>
            </a:tbl>
          </a:graphicData>
        </a:graphic>
      </p:graphicFrame>
      <p:sp>
        <p:nvSpPr>
          <p:cNvPr id="27" name="26 Estrella de 4 puntas"/>
          <p:cNvSpPr/>
          <p:nvPr/>
        </p:nvSpPr>
        <p:spPr>
          <a:xfrm>
            <a:off x="323850" y="1297305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27 Estrella de 4 puntas"/>
          <p:cNvSpPr/>
          <p:nvPr/>
        </p:nvSpPr>
        <p:spPr>
          <a:xfrm>
            <a:off x="323850" y="3518535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Estrella de 4 puntas"/>
          <p:cNvSpPr/>
          <p:nvPr/>
        </p:nvSpPr>
        <p:spPr>
          <a:xfrm>
            <a:off x="323850" y="425577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Estrella de 4 puntas"/>
          <p:cNvSpPr/>
          <p:nvPr/>
        </p:nvSpPr>
        <p:spPr>
          <a:xfrm>
            <a:off x="304800" y="497967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30 Estrella de 4 puntas"/>
          <p:cNvSpPr/>
          <p:nvPr/>
        </p:nvSpPr>
        <p:spPr>
          <a:xfrm>
            <a:off x="308610" y="571500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31 Estrella de 4 puntas"/>
          <p:cNvSpPr/>
          <p:nvPr/>
        </p:nvSpPr>
        <p:spPr>
          <a:xfrm>
            <a:off x="358140" y="2482215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32 Estrella de 4 puntas"/>
          <p:cNvSpPr/>
          <p:nvPr/>
        </p:nvSpPr>
        <p:spPr>
          <a:xfrm>
            <a:off x="304800" y="299085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3 Estrella de 4 puntas"/>
          <p:cNvSpPr/>
          <p:nvPr/>
        </p:nvSpPr>
        <p:spPr>
          <a:xfrm>
            <a:off x="323850" y="1756410"/>
            <a:ext cx="274320" cy="33147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199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2844</TotalTime>
  <Words>1523</Words>
  <Application>Microsoft Office PowerPoint</Application>
  <PresentationFormat>Personalizado</PresentationFormat>
  <Paragraphs>210</Paragraphs>
  <Slides>34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Forma de onda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GAD PRINCIPAL</dc:creator>
  <cp:lastModifiedBy>Jaime</cp:lastModifiedBy>
  <cp:revision>233</cp:revision>
  <dcterms:created xsi:type="dcterms:W3CDTF">2016-02-18T16:14:17Z</dcterms:created>
  <dcterms:modified xsi:type="dcterms:W3CDTF">2017-05-17T23:00:44Z</dcterms:modified>
</cp:coreProperties>
</file>