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8" r:id="rId1"/>
  </p:sldMasterIdLst>
  <p:notesMasterIdLst>
    <p:notesMasterId r:id="rId44"/>
  </p:notesMasterIdLst>
  <p:sldIdLst>
    <p:sldId id="296" r:id="rId2"/>
    <p:sldId id="297" r:id="rId3"/>
    <p:sldId id="298" r:id="rId4"/>
    <p:sldId id="300" r:id="rId5"/>
    <p:sldId id="293" r:id="rId6"/>
    <p:sldId id="317" r:id="rId7"/>
    <p:sldId id="315" r:id="rId8"/>
    <p:sldId id="289" r:id="rId9"/>
    <p:sldId id="285" r:id="rId10"/>
    <p:sldId id="270" r:id="rId11"/>
    <p:sldId id="302" r:id="rId12"/>
    <p:sldId id="318" r:id="rId13"/>
    <p:sldId id="319" r:id="rId14"/>
    <p:sldId id="330" r:id="rId15"/>
    <p:sldId id="320" r:id="rId16"/>
    <p:sldId id="331" r:id="rId17"/>
    <p:sldId id="321" r:id="rId18"/>
    <p:sldId id="322" r:id="rId19"/>
    <p:sldId id="335" r:id="rId20"/>
    <p:sldId id="332" r:id="rId21"/>
    <p:sldId id="323" r:id="rId22"/>
    <p:sldId id="337" r:id="rId23"/>
    <p:sldId id="324" r:id="rId24"/>
    <p:sldId id="325" r:id="rId25"/>
    <p:sldId id="334" r:id="rId26"/>
    <p:sldId id="326" r:id="rId27"/>
    <p:sldId id="327" r:id="rId28"/>
    <p:sldId id="328" r:id="rId29"/>
    <p:sldId id="329" r:id="rId30"/>
    <p:sldId id="266" r:id="rId31"/>
    <p:sldId id="281" r:id="rId32"/>
    <p:sldId id="336" r:id="rId33"/>
    <p:sldId id="307" r:id="rId34"/>
    <p:sldId id="333" r:id="rId35"/>
    <p:sldId id="316" r:id="rId36"/>
    <p:sldId id="301" r:id="rId37"/>
    <p:sldId id="308" r:id="rId38"/>
    <p:sldId id="338" r:id="rId39"/>
    <p:sldId id="339" r:id="rId40"/>
    <p:sldId id="290" r:id="rId41"/>
    <p:sldId id="282" r:id="rId42"/>
    <p:sldId id="295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ABB8C15-C7E0-4470-A43F-26905959E455}">
          <p14:sldIdLst>
            <p14:sldId id="296"/>
            <p14:sldId id="297"/>
            <p14:sldId id="298"/>
            <p14:sldId id="300"/>
            <p14:sldId id="293"/>
            <p14:sldId id="317"/>
            <p14:sldId id="315"/>
            <p14:sldId id="289"/>
            <p14:sldId id="285"/>
            <p14:sldId id="270"/>
            <p14:sldId id="302"/>
            <p14:sldId id="318"/>
            <p14:sldId id="319"/>
            <p14:sldId id="330"/>
            <p14:sldId id="320"/>
            <p14:sldId id="331"/>
            <p14:sldId id="321"/>
            <p14:sldId id="322"/>
            <p14:sldId id="335"/>
            <p14:sldId id="332"/>
            <p14:sldId id="323"/>
            <p14:sldId id="337"/>
            <p14:sldId id="324"/>
            <p14:sldId id="325"/>
            <p14:sldId id="334"/>
            <p14:sldId id="326"/>
            <p14:sldId id="327"/>
            <p14:sldId id="328"/>
            <p14:sldId id="329"/>
            <p14:sldId id="266"/>
            <p14:sldId id="281"/>
            <p14:sldId id="336"/>
            <p14:sldId id="307"/>
            <p14:sldId id="333"/>
            <p14:sldId id="316"/>
            <p14:sldId id="301"/>
          </p14:sldIdLst>
        </p14:section>
        <p14:section name="Sección sin título" id="{015013D8-15DC-4B96-AC45-D0C882E9206C}">
          <p14:sldIdLst>
            <p14:sldId id="308"/>
            <p14:sldId id="338"/>
            <p14:sldId id="339"/>
            <p14:sldId id="290"/>
            <p14:sldId id="282"/>
            <p14:sldId id="295"/>
          </p14:sldIdLst>
        </p14:section>
        <p14:section name="Sección sin título" id="{2B81056E-E107-4117-9FB3-52AB81B1FC4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  <a:srgbClr val="CCFF99"/>
    <a:srgbClr val="FF1D1D"/>
    <a:srgbClr val="66FF66"/>
    <a:srgbClr val="CC99FF"/>
    <a:srgbClr val="99CCFF"/>
    <a:srgbClr val="FFFF99"/>
    <a:srgbClr val="66FF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1" autoAdjust="0"/>
    <p:restoredTop sz="93896" autoAdjust="0"/>
  </p:normalViewPr>
  <p:slideViewPr>
    <p:cSldViewPr snapToGrid="0">
      <p:cViewPr varScale="1">
        <p:scale>
          <a:sx n="70" d="100"/>
          <a:sy n="70" d="100"/>
        </p:scale>
        <p:origin x="54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F1F0D-718C-46F4-A4B6-3B377BFD8385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313BF35-EEC1-455C-BAAC-D9E134864A57}">
      <dgm:prSet phldrT="[Texto]" custT="1"/>
      <dgm:spPr>
        <a:solidFill>
          <a:srgbClr val="FF1D1D"/>
        </a:solidFill>
      </dgm:spPr>
      <dgm:t>
        <a:bodyPr/>
        <a:lstStyle/>
        <a:p>
          <a:r>
            <a:rPr lang="es-EC" sz="2800" b="0" cap="none" spc="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METODOLOGIA</a:t>
          </a:r>
          <a:endParaRPr lang="es-ES" sz="2800" b="0" cap="none" spc="0" dirty="0">
            <a:ln w="18415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56D3BA0-647D-4D64-9B63-3890B77CDB52}" type="parTrans" cxnId="{669B7358-8554-4087-8BAE-DA9CFD3F4472}">
      <dgm:prSet/>
      <dgm:spPr/>
      <dgm:t>
        <a:bodyPr/>
        <a:lstStyle/>
        <a:p>
          <a:endParaRPr lang="es-ES"/>
        </a:p>
      </dgm:t>
    </dgm:pt>
    <dgm:pt modelId="{5D314ADB-C1AC-45F5-A609-9DE261C345F3}" type="sibTrans" cxnId="{669B7358-8554-4087-8BAE-DA9CFD3F4472}">
      <dgm:prSet/>
      <dgm:spPr/>
      <dgm:t>
        <a:bodyPr/>
        <a:lstStyle/>
        <a:p>
          <a:endParaRPr lang="es-ES"/>
        </a:p>
      </dgm:t>
    </dgm:pt>
    <dgm:pt modelId="{EEB10F5C-924F-43D5-8652-9708A668684B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s-EC" sz="2000" b="1" dirty="0" smtClean="0">
              <a:solidFill>
                <a:schemeClr val="tx2">
                  <a:lumMod val="50000"/>
                </a:schemeClr>
              </a:solidFill>
            </a:rPr>
            <a:t>PRIMERA FASE</a:t>
          </a:r>
        </a:p>
        <a:p>
          <a:pPr algn="ctr"/>
          <a:r>
            <a:rPr lang="es-EC" sz="2000" b="0" dirty="0" smtClean="0">
              <a:solidFill>
                <a:schemeClr val="tx2">
                  <a:lumMod val="50000"/>
                </a:schemeClr>
              </a:solidFill>
            </a:rPr>
            <a:t>Planificación y facilitación del proceso desde la asamblea ciudadana.</a:t>
          </a:r>
          <a:endParaRPr lang="es-ES" sz="2000" b="0" dirty="0">
            <a:solidFill>
              <a:schemeClr val="tx2">
                <a:lumMod val="50000"/>
              </a:schemeClr>
            </a:solidFill>
          </a:endParaRPr>
        </a:p>
      </dgm:t>
    </dgm:pt>
    <dgm:pt modelId="{0A688D3D-0CCE-4E7F-8790-68B87BFC4821}" type="parTrans" cxnId="{E289072B-7CD5-44FD-B033-88BF13FE63F3}">
      <dgm:prSet/>
      <dgm:spPr>
        <a:ln>
          <a:solidFill>
            <a:srgbClr val="FF1D1D"/>
          </a:solidFill>
        </a:ln>
      </dgm:spPr>
      <dgm:t>
        <a:bodyPr/>
        <a:lstStyle/>
        <a:p>
          <a:endParaRPr lang="es-ES"/>
        </a:p>
      </dgm:t>
    </dgm:pt>
    <dgm:pt modelId="{98816DF3-88A8-4F76-A664-4D31AF25C5DE}" type="sibTrans" cxnId="{E289072B-7CD5-44FD-B033-88BF13FE63F3}">
      <dgm:prSet/>
      <dgm:spPr/>
      <dgm:t>
        <a:bodyPr/>
        <a:lstStyle/>
        <a:p>
          <a:endParaRPr lang="es-ES"/>
        </a:p>
      </dgm:t>
    </dgm:pt>
    <dgm:pt modelId="{36370539-D1DC-4E04-BABF-0F8670480AAB}">
      <dgm:prSet phldrT="[Texto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s-EC" b="1" dirty="0" smtClean="0">
              <a:solidFill>
                <a:schemeClr val="tx2">
                  <a:lumMod val="50000"/>
                </a:schemeClr>
              </a:solidFill>
            </a:rPr>
            <a:t>SEGUNDA FASE</a:t>
          </a:r>
        </a:p>
        <a:p>
          <a:pPr algn="ctr"/>
          <a:r>
            <a:rPr lang="es-EC" b="0" dirty="0" smtClean="0">
              <a:solidFill>
                <a:schemeClr val="tx2">
                  <a:lumMod val="50000"/>
                </a:schemeClr>
              </a:solidFill>
            </a:rPr>
            <a:t>Evaluación de la gestión y redacción del informe de la institución. </a:t>
          </a:r>
          <a:endParaRPr lang="es-ES" b="0" dirty="0">
            <a:solidFill>
              <a:schemeClr val="tx2">
                <a:lumMod val="50000"/>
              </a:schemeClr>
            </a:solidFill>
          </a:endParaRPr>
        </a:p>
      </dgm:t>
    </dgm:pt>
    <dgm:pt modelId="{EF58AC6B-E43D-440C-A054-64F573EC6EDC}" type="parTrans" cxnId="{496470AB-EC24-48D3-90B1-8FC6EC1D37F1}">
      <dgm:prSet/>
      <dgm:spPr/>
      <dgm:t>
        <a:bodyPr/>
        <a:lstStyle/>
        <a:p>
          <a:endParaRPr lang="es-ES"/>
        </a:p>
      </dgm:t>
    </dgm:pt>
    <dgm:pt modelId="{6FD01C8E-DD5A-42C0-BBB5-9797CCEFAA4E}" type="sibTrans" cxnId="{496470AB-EC24-48D3-90B1-8FC6EC1D37F1}">
      <dgm:prSet/>
      <dgm:spPr/>
      <dgm:t>
        <a:bodyPr/>
        <a:lstStyle/>
        <a:p>
          <a:endParaRPr lang="es-ES"/>
        </a:p>
      </dgm:t>
    </dgm:pt>
    <dgm:pt modelId="{2ED5325F-1C9F-4B03-A1C5-4CDFB7E253E4}">
      <dgm:prSet phldrT="[Texto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s-EC" b="1" smtClean="0">
              <a:solidFill>
                <a:schemeClr val="tx2">
                  <a:lumMod val="50000"/>
                </a:schemeClr>
              </a:solidFill>
            </a:rPr>
            <a:t>TERCERA FASE</a:t>
          </a:r>
          <a:endParaRPr lang="es-ES" b="1" smtClean="0">
            <a:solidFill>
              <a:schemeClr val="tx2">
                <a:lumMod val="50000"/>
              </a:schemeClr>
            </a:solidFill>
          </a:endParaRPr>
        </a:p>
        <a:p>
          <a:r>
            <a:rPr lang="es-EC" b="1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C" b="0" smtClean="0">
              <a:solidFill>
                <a:schemeClr val="tx2">
                  <a:lumMod val="50000"/>
                </a:schemeClr>
              </a:solidFill>
            </a:rPr>
            <a:t>Evaluación ciudadana del informe institucional.</a:t>
          </a:r>
          <a:endParaRPr lang="es-ES" b="0" dirty="0">
            <a:solidFill>
              <a:schemeClr val="tx2">
                <a:lumMod val="50000"/>
              </a:schemeClr>
            </a:solidFill>
          </a:endParaRPr>
        </a:p>
      </dgm:t>
    </dgm:pt>
    <dgm:pt modelId="{85796878-EAA1-4448-9816-33BB95BE8FC7}" type="parTrans" cxnId="{45B38B33-DC44-4A54-B509-40F5BA3B37B9}">
      <dgm:prSet/>
      <dgm:spPr>
        <a:ln>
          <a:solidFill>
            <a:srgbClr val="FF1D1D"/>
          </a:solidFill>
        </a:ln>
      </dgm:spPr>
      <dgm:t>
        <a:bodyPr/>
        <a:lstStyle/>
        <a:p>
          <a:endParaRPr lang="es-ES"/>
        </a:p>
      </dgm:t>
    </dgm:pt>
    <dgm:pt modelId="{88C50AC8-2C08-4B5F-A13B-92802DF50504}" type="sibTrans" cxnId="{45B38B33-DC44-4A54-B509-40F5BA3B37B9}">
      <dgm:prSet/>
      <dgm:spPr/>
      <dgm:t>
        <a:bodyPr/>
        <a:lstStyle/>
        <a:p>
          <a:endParaRPr lang="es-ES"/>
        </a:p>
      </dgm:t>
    </dgm:pt>
    <dgm:pt modelId="{ADD0977F-0C69-47C2-8064-6BAAF692528F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s-EC" b="1" smtClean="0">
              <a:solidFill>
                <a:schemeClr val="tx2">
                  <a:lumMod val="50000"/>
                </a:schemeClr>
              </a:solidFill>
            </a:rPr>
            <a:t>CUARTA FASE </a:t>
          </a:r>
        </a:p>
        <a:p>
          <a:r>
            <a:rPr lang="es-EC" smtClean="0">
              <a:solidFill>
                <a:schemeClr val="tx2">
                  <a:lumMod val="50000"/>
                </a:schemeClr>
              </a:solidFill>
            </a:rPr>
            <a:t>Incorporación de la opinión ciudadana, </a:t>
          </a:r>
        </a:p>
        <a:p>
          <a:r>
            <a:rPr lang="es-EC" smtClean="0">
              <a:solidFill>
                <a:schemeClr val="tx2">
                  <a:lumMod val="50000"/>
                </a:schemeClr>
              </a:solidFill>
            </a:rPr>
            <a:t>retroalimentación y seguimiento</a:t>
          </a:r>
          <a:endParaRPr lang="es-EC" dirty="0">
            <a:solidFill>
              <a:schemeClr val="tx2">
                <a:lumMod val="50000"/>
              </a:schemeClr>
            </a:solidFill>
          </a:endParaRPr>
        </a:p>
      </dgm:t>
    </dgm:pt>
    <dgm:pt modelId="{E22CBFD1-C7CF-4FB8-95D3-5843D3C9C843}" type="parTrans" cxnId="{D57D5A4B-E8EE-4B6A-849B-7BDE4F44E566}">
      <dgm:prSet/>
      <dgm:spPr>
        <a:ln>
          <a:solidFill>
            <a:srgbClr val="FF1D1D"/>
          </a:solidFill>
        </a:ln>
      </dgm:spPr>
      <dgm:t>
        <a:bodyPr/>
        <a:lstStyle/>
        <a:p>
          <a:endParaRPr lang="es-EC"/>
        </a:p>
      </dgm:t>
    </dgm:pt>
    <dgm:pt modelId="{5CFBC481-8F74-4F47-8A46-FB36A56EEA9D}" type="sibTrans" cxnId="{D57D5A4B-E8EE-4B6A-849B-7BDE4F44E566}">
      <dgm:prSet/>
      <dgm:spPr/>
      <dgm:t>
        <a:bodyPr/>
        <a:lstStyle/>
        <a:p>
          <a:endParaRPr lang="es-EC"/>
        </a:p>
      </dgm:t>
    </dgm:pt>
    <dgm:pt modelId="{65D58F2C-7AA4-4E31-9147-2A20562E19B4}" type="pres">
      <dgm:prSet presAssocID="{5FAF1F0D-718C-46F4-A4B6-3B377BFD83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1EF60DF-A9A8-4589-B360-D6DCE9D8F41F}" type="pres">
      <dgm:prSet presAssocID="{1313BF35-EEC1-455C-BAAC-D9E134864A57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D0777A0-4460-4CA9-9D1D-536ABB01AB5C}" type="pres">
      <dgm:prSet presAssocID="{1313BF35-EEC1-455C-BAAC-D9E134864A57}" presName="rootComposite1" presStyleCnt="0"/>
      <dgm:spPr/>
      <dgm:t>
        <a:bodyPr/>
        <a:lstStyle/>
        <a:p>
          <a:endParaRPr lang="es-ES"/>
        </a:p>
      </dgm:t>
    </dgm:pt>
    <dgm:pt modelId="{AC495620-943E-4987-BC99-84553006B3FA}" type="pres">
      <dgm:prSet presAssocID="{1313BF35-EEC1-455C-BAAC-D9E134864A57}" presName="rootText1" presStyleLbl="node0" presStyleIdx="0" presStyleCnt="1" custScaleX="103469" custScaleY="57676" custLinFactY="100000" custLinFactNeighborX="-265" custLinFactNeighborY="1835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1E1210-EAD2-4FDE-88C2-3A3E0DCE8AD7}" type="pres">
      <dgm:prSet presAssocID="{1313BF35-EEC1-455C-BAAC-D9E134864A57}" presName="rootConnector1" presStyleLbl="node1" presStyleIdx="0" presStyleCnt="0"/>
      <dgm:spPr/>
      <dgm:t>
        <a:bodyPr/>
        <a:lstStyle/>
        <a:p>
          <a:endParaRPr lang="es-ES"/>
        </a:p>
      </dgm:t>
    </dgm:pt>
    <dgm:pt modelId="{676BD347-81CA-48F5-8035-F028CBF73AE0}" type="pres">
      <dgm:prSet presAssocID="{1313BF35-EEC1-455C-BAAC-D9E134864A57}" presName="hierChild2" presStyleCnt="0"/>
      <dgm:spPr/>
      <dgm:t>
        <a:bodyPr/>
        <a:lstStyle/>
        <a:p>
          <a:endParaRPr lang="es-ES"/>
        </a:p>
      </dgm:t>
    </dgm:pt>
    <dgm:pt modelId="{B14D855D-0CF7-4026-A477-9D66A3CCB7A7}" type="pres">
      <dgm:prSet presAssocID="{0A688D3D-0CCE-4E7F-8790-68B87BFC4821}" presName="Name37" presStyleLbl="parChTrans1D2" presStyleIdx="0" presStyleCnt="4"/>
      <dgm:spPr/>
      <dgm:t>
        <a:bodyPr/>
        <a:lstStyle/>
        <a:p>
          <a:endParaRPr lang="es-ES"/>
        </a:p>
      </dgm:t>
    </dgm:pt>
    <dgm:pt modelId="{0A8E98E2-8C3E-40B2-81C0-C70CE4EF9431}" type="pres">
      <dgm:prSet presAssocID="{EEB10F5C-924F-43D5-8652-9708A668684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D4BE1E54-DA8A-4701-A6BA-3E407876AE3C}" type="pres">
      <dgm:prSet presAssocID="{EEB10F5C-924F-43D5-8652-9708A668684B}" presName="rootComposite" presStyleCnt="0"/>
      <dgm:spPr/>
      <dgm:t>
        <a:bodyPr/>
        <a:lstStyle/>
        <a:p>
          <a:endParaRPr lang="es-ES"/>
        </a:p>
      </dgm:t>
    </dgm:pt>
    <dgm:pt modelId="{F7577E1B-95A9-429A-B9E0-6DB2AC466676}" type="pres">
      <dgm:prSet presAssocID="{EEB10F5C-924F-43D5-8652-9708A668684B}" presName="rootText" presStyleLbl="node2" presStyleIdx="0" presStyleCnt="4" custScaleX="132977" custScaleY="1273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79C0A45-5D85-4D34-A6BE-030B2951824F}" type="pres">
      <dgm:prSet presAssocID="{EEB10F5C-924F-43D5-8652-9708A668684B}" presName="rootConnector" presStyleLbl="node2" presStyleIdx="0" presStyleCnt="4"/>
      <dgm:spPr/>
      <dgm:t>
        <a:bodyPr/>
        <a:lstStyle/>
        <a:p>
          <a:endParaRPr lang="es-ES"/>
        </a:p>
      </dgm:t>
    </dgm:pt>
    <dgm:pt modelId="{F1CD2C97-E5CC-4B46-9387-C46D33F8C0F6}" type="pres">
      <dgm:prSet presAssocID="{EEB10F5C-924F-43D5-8652-9708A668684B}" presName="hierChild4" presStyleCnt="0"/>
      <dgm:spPr/>
      <dgm:t>
        <a:bodyPr/>
        <a:lstStyle/>
        <a:p>
          <a:endParaRPr lang="es-ES"/>
        </a:p>
      </dgm:t>
    </dgm:pt>
    <dgm:pt modelId="{49B725C0-D57A-4EEE-8C33-52EF52C2BF5B}" type="pres">
      <dgm:prSet presAssocID="{EEB10F5C-924F-43D5-8652-9708A668684B}" presName="hierChild5" presStyleCnt="0"/>
      <dgm:spPr/>
      <dgm:t>
        <a:bodyPr/>
        <a:lstStyle/>
        <a:p>
          <a:endParaRPr lang="es-ES"/>
        </a:p>
      </dgm:t>
    </dgm:pt>
    <dgm:pt modelId="{5A90F649-AA5A-4C75-9893-EC08830DAEC2}" type="pres">
      <dgm:prSet presAssocID="{EF58AC6B-E43D-440C-A054-64F573EC6EDC}" presName="Name37" presStyleLbl="parChTrans1D2" presStyleIdx="1" presStyleCnt="4"/>
      <dgm:spPr/>
      <dgm:t>
        <a:bodyPr/>
        <a:lstStyle/>
        <a:p>
          <a:endParaRPr lang="es-ES"/>
        </a:p>
      </dgm:t>
    </dgm:pt>
    <dgm:pt modelId="{7C10DBA1-FFB0-4B28-BE03-F76DCCF555DB}" type="pres">
      <dgm:prSet presAssocID="{36370539-D1DC-4E04-BABF-0F8670480A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65310A1-E2D0-4FB8-BE4F-B4B2F1CFA961}" type="pres">
      <dgm:prSet presAssocID="{36370539-D1DC-4E04-BABF-0F8670480AAB}" presName="rootComposite" presStyleCnt="0"/>
      <dgm:spPr/>
      <dgm:t>
        <a:bodyPr/>
        <a:lstStyle/>
        <a:p>
          <a:endParaRPr lang="es-ES"/>
        </a:p>
      </dgm:t>
    </dgm:pt>
    <dgm:pt modelId="{CCF22D82-4DD3-4C46-9918-7D3F5B7B5618}" type="pres">
      <dgm:prSet presAssocID="{36370539-D1DC-4E04-BABF-0F8670480AAB}" presName="rootText" presStyleLbl="node2" presStyleIdx="1" presStyleCnt="4" custScaleX="84433" custScaleY="12079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402930-A184-41FB-8A08-BD61769D77CA}" type="pres">
      <dgm:prSet presAssocID="{36370539-D1DC-4E04-BABF-0F8670480AAB}" presName="rootConnector" presStyleLbl="node2" presStyleIdx="1" presStyleCnt="4"/>
      <dgm:spPr/>
      <dgm:t>
        <a:bodyPr/>
        <a:lstStyle/>
        <a:p>
          <a:endParaRPr lang="es-ES"/>
        </a:p>
      </dgm:t>
    </dgm:pt>
    <dgm:pt modelId="{38ECF955-625B-4AAB-8D7F-B0969D36DD6D}" type="pres">
      <dgm:prSet presAssocID="{36370539-D1DC-4E04-BABF-0F8670480AAB}" presName="hierChild4" presStyleCnt="0"/>
      <dgm:spPr/>
      <dgm:t>
        <a:bodyPr/>
        <a:lstStyle/>
        <a:p>
          <a:endParaRPr lang="es-ES"/>
        </a:p>
      </dgm:t>
    </dgm:pt>
    <dgm:pt modelId="{066FF318-A40F-48F5-A69E-BFB850B95552}" type="pres">
      <dgm:prSet presAssocID="{36370539-D1DC-4E04-BABF-0F8670480AAB}" presName="hierChild5" presStyleCnt="0"/>
      <dgm:spPr/>
      <dgm:t>
        <a:bodyPr/>
        <a:lstStyle/>
        <a:p>
          <a:endParaRPr lang="es-ES"/>
        </a:p>
      </dgm:t>
    </dgm:pt>
    <dgm:pt modelId="{66B5EC89-958A-4B83-8B95-E187D30239A6}" type="pres">
      <dgm:prSet presAssocID="{85796878-EAA1-4448-9816-33BB95BE8FC7}" presName="Name37" presStyleLbl="parChTrans1D2" presStyleIdx="2" presStyleCnt="4"/>
      <dgm:spPr/>
      <dgm:t>
        <a:bodyPr/>
        <a:lstStyle/>
        <a:p>
          <a:endParaRPr lang="es-ES"/>
        </a:p>
      </dgm:t>
    </dgm:pt>
    <dgm:pt modelId="{0368DA0E-5584-4AB8-9330-FD7DB63DF5AD}" type="pres">
      <dgm:prSet presAssocID="{2ED5325F-1C9F-4B03-A1C5-4CDFB7E253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22666FC-EFDB-40CF-988C-65AD75958BF8}" type="pres">
      <dgm:prSet presAssocID="{2ED5325F-1C9F-4B03-A1C5-4CDFB7E253E4}" presName="rootComposite" presStyleCnt="0"/>
      <dgm:spPr/>
      <dgm:t>
        <a:bodyPr/>
        <a:lstStyle/>
        <a:p>
          <a:endParaRPr lang="es-ES"/>
        </a:p>
      </dgm:t>
    </dgm:pt>
    <dgm:pt modelId="{814A2538-C4CC-438B-BCD0-C97F3F1F9C81}" type="pres">
      <dgm:prSet presAssocID="{2ED5325F-1C9F-4B03-A1C5-4CDFB7E253E4}" presName="rootText" presStyleLbl="node2" presStyleIdx="2" presStyleCnt="4" custScaleX="65308" custScaleY="117008" custLinFactNeighborX="2710" custLinFactNeighborY="-6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D7A218F-5595-4DC8-AA30-F7AE91FEA3DA}" type="pres">
      <dgm:prSet presAssocID="{2ED5325F-1C9F-4B03-A1C5-4CDFB7E253E4}" presName="rootConnector" presStyleLbl="node2" presStyleIdx="2" presStyleCnt="4"/>
      <dgm:spPr/>
      <dgm:t>
        <a:bodyPr/>
        <a:lstStyle/>
        <a:p>
          <a:endParaRPr lang="es-ES"/>
        </a:p>
      </dgm:t>
    </dgm:pt>
    <dgm:pt modelId="{26415BE3-B455-46E2-BAAF-C54D02DE3A57}" type="pres">
      <dgm:prSet presAssocID="{2ED5325F-1C9F-4B03-A1C5-4CDFB7E253E4}" presName="hierChild4" presStyleCnt="0"/>
      <dgm:spPr/>
      <dgm:t>
        <a:bodyPr/>
        <a:lstStyle/>
        <a:p>
          <a:endParaRPr lang="es-ES"/>
        </a:p>
      </dgm:t>
    </dgm:pt>
    <dgm:pt modelId="{0561EF32-3BA8-416E-A37A-9456BE50AD8F}" type="pres">
      <dgm:prSet presAssocID="{2ED5325F-1C9F-4B03-A1C5-4CDFB7E253E4}" presName="hierChild5" presStyleCnt="0"/>
      <dgm:spPr/>
      <dgm:t>
        <a:bodyPr/>
        <a:lstStyle/>
        <a:p>
          <a:endParaRPr lang="es-ES"/>
        </a:p>
      </dgm:t>
    </dgm:pt>
    <dgm:pt modelId="{32F7B0FC-2B6C-4D96-A738-5A29876C994E}" type="pres">
      <dgm:prSet presAssocID="{E22CBFD1-C7CF-4FB8-95D3-5843D3C9C843}" presName="Name37" presStyleLbl="parChTrans1D2" presStyleIdx="3" presStyleCnt="4"/>
      <dgm:spPr/>
      <dgm:t>
        <a:bodyPr/>
        <a:lstStyle/>
        <a:p>
          <a:endParaRPr lang="es-EC"/>
        </a:p>
      </dgm:t>
    </dgm:pt>
    <dgm:pt modelId="{B3A98D46-ADD4-456B-B0A0-4F0A19769A60}" type="pres">
      <dgm:prSet presAssocID="{ADD0977F-0C69-47C2-8064-6BAAF692528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67454C6-07BC-4397-9E74-9A1437B4D156}" type="pres">
      <dgm:prSet presAssocID="{ADD0977F-0C69-47C2-8064-6BAAF692528F}" presName="rootComposite" presStyleCnt="0"/>
      <dgm:spPr/>
      <dgm:t>
        <a:bodyPr/>
        <a:lstStyle/>
        <a:p>
          <a:endParaRPr lang="es-EC"/>
        </a:p>
      </dgm:t>
    </dgm:pt>
    <dgm:pt modelId="{EBBBCF46-A863-4100-A9D7-CBD5EFB06687}" type="pres">
      <dgm:prSet presAssocID="{ADD0977F-0C69-47C2-8064-6BAAF692528F}" presName="rootText" presStyleLbl="node2" presStyleIdx="3" presStyleCnt="4" custScaleX="104500" custScaleY="115021" custLinFactNeighborX="-227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034D32-AD45-4AD2-80B9-1B970295DD28}" type="pres">
      <dgm:prSet presAssocID="{ADD0977F-0C69-47C2-8064-6BAAF692528F}" presName="rootConnector" presStyleLbl="node2" presStyleIdx="3" presStyleCnt="4"/>
      <dgm:spPr/>
      <dgm:t>
        <a:bodyPr/>
        <a:lstStyle/>
        <a:p>
          <a:endParaRPr lang="es-EC"/>
        </a:p>
      </dgm:t>
    </dgm:pt>
    <dgm:pt modelId="{553DF6B2-0A2C-4FC6-8448-3C121CBA992B}" type="pres">
      <dgm:prSet presAssocID="{ADD0977F-0C69-47C2-8064-6BAAF692528F}" presName="hierChild4" presStyleCnt="0"/>
      <dgm:spPr/>
      <dgm:t>
        <a:bodyPr/>
        <a:lstStyle/>
        <a:p>
          <a:endParaRPr lang="es-EC"/>
        </a:p>
      </dgm:t>
    </dgm:pt>
    <dgm:pt modelId="{DD3BE44C-D73A-427C-AD4F-6D02AF29855F}" type="pres">
      <dgm:prSet presAssocID="{ADD0977F-0C69-47C2-8064-6BAAF692528F}" presName="hierChild5" presStyleCnt="0"/>
      <dgm:spPr/>
      <dgm:t>
        <a:bodyPr/>
        <a:lstStyle/>
        <a:p>
          <a:endParaRPr lang="es-EC"/>
        </a:p>
      </dgm:t>
    </dgm:pt>
    <dgm:pt modelId="{181AD0DF-E1B8-4AA9-B737-31469C672C6E}" type="pres">
      <dgm:prSet presAssocID="{1313BF35-EEC1-455C-BAAC-D9E134864A57}" presName="hierChild3" presStyleCnt="0"/>
      <dgm:spPr/>
      <dgm:t>
        <a:bodyPr/>
        <a:lstStyle/>
        <a:p>
          <a:endParaRPr lang="es-ES"/>
        </a:p>
      </dgm:t>
    </dgm:pt>
  </dgm:ptLst>
  <dgm:cxnLst>
    <dgm:cxn modelId="{6220810C-18F1-4BC2-9680-FE4DBB8273E4}" type="presOf" srcId="{EEB10F5C-924F-43D5-8652-9708A668684B}" destId="{579C0A45-5D85-4D34-A6BE-030B2951824F}" srcOrd="1" destOrd="0" presId="urn:microsoft.com/office/officeart/2005/8/layout/orgChart1"/>
    <dgm:cxn modelId="{D57D5A4B-E8EE-4B6A-849B-7BDE4F44E566}" srcId="{1313BF35-EEC1-455C-BAAC-D9E134864A57}" destId="{ADD0977F-0C69-47C2-8064-6BAAF692528F}" srcOrd="3" destOrd="0" parTransId="{E22CBFD1-C7CF-4FB8-95D3-5843D3C9C843}" sibTransId="{5CFBC481-8F74-4F47-8A46-FB36A56EEA9D}"/>
    <dgm:cxn modelId="{338F52E6-10EE-435D-A40B-D3EAB10C0792}" type="presOf" srcId="{2ED5325F-1C9F-4B03-A1C5-4CDFB7E253E4}" destId="{DD7A218F-5595-4DC8-AA30-F7AE91FEA3DA}" srcOrd="1" destOrd="0" presId="urn:microsoft.com/office/officeart/2005/8/layout/orgChart1"/>
    <dgm:cxn modelId="{496470AB-EC24-48D3-90B1-8FC6EC1D37F1}" srcId="{1313BF35-EEC1-455C-BAAC-D9E134864A57}" destId="{36370539-D1DC-4E04-BABF-0F8670480AAB}" srcOrd="1" destOrd="0" parTransId="{EF58AC6B-E43D-440C-A054-64F573EC6EDC}" sibTransId="{6FD01C8E-DD5A-42C0-BBB5-9797CCEFAA4E}"/>
    <dgm:cxn modelId="{E55ED951-3BA2-4CC3-AC6C-7CA8F7725052}" type="presOf" srcId="{1313BF35-EEC1-455C-BAAC-D9E134864A57}" destId="{AC495620-943E-4987-BC99-84553006B3FA}" srcOrd="0" destOrd="0" presId="urn:microsoft.com/office/officeart/2005/8/layout/orgChart1"/>
    <dgm:cxn modelId="{9F9B2159-2301-4901-B36D-8223FD012156}" type="presOf" srcId="{5FAF1F0D-718C-46F4-A4B6-3B377BFD8385}" destId="{65D58F2C-7AA4-4E31-9147-2A20562E19B4}" srcOrd="0" destOrd="0" presId="urn:microsoft.com/office/officeart/2005/8/layout/orgChart1"/>
    <dgm:cxn modelId="{138248AD-9042-4C7F-A020-A51C5FCA4787}" type="presOf" srcId="{1313BF35-EEC1-455C-BAAC-D9E134864A57}" destId="{451E1210-EAD2-4FDE-88C2-3A3E0DCE8AD7}" srcOrd="1" destOrd="0" presId="urn:microsoft.com/office/officeart/2005/8/layout/orgChart1"/>
    <dgm:cxn modelId="{E289072B-7CD5-44FD-B033-88BF13FE63F3}" srcId="{1313BF35-EEC1-455C-BAAC-D9E134864A57}" destId="{EEB10F5C-924F-43D5-8652-9708A668684B}" srcOrd="0" destOrd="0" parTransId="{0A688D3D-0CCE-4E7F-8790-68B87BFC4821}" sibTransId="{98816DF3-88A8-4F76-A664-4D31AF25C5DE}"/>
    <dgm:cxn modelId="{C0C76BAB-9C68-42E0-AD5D-A007E75EB0EA}" type="presOf" srcId="{2ED5325F-1C9F-4B03-A1C5-4CDFB7E253E4}" destId="{814A2538-C4CC-438B-BCD0-C97F3F1F9C81}" srcOrd="0" destOrd="0" presId="urn:microsoft.com/office/officeart/2005/8/layout/orgChart1"/>
    <dgm:cxn modelId="{856D1AC7-45D9-456A-8FBF-94D2D8F35F64}" type="presOf" srcId="{EF58AC6B-E43D-440C-A054-64F573EC6EDC}" destId="{5A90F649-AA5A-4C75-9893-EC08830DAEC2}" srcOrd="0" destOrd="0" presId="urn:microsoft.com/office/officeart/2005/8/layout/orgChart1"/>
    <dgm:cxn modelId="{BB182C6A-3EF8-4635-A217-B80D7F5617BF}" type="presOf" srcId="{85796878-EAA1-4448-9816-33BB95BE8FC7}" destId="{66B5EC89-958A-4B83-8B95-E187D30239A6}" srcOrd="0" destOrd="0" presId="urn:microsoft.com/office/officeart/2005/8/layout/orgChart1"/>
    <dgm:cxn modelId="{C4A2C930-49C6-4D56-85BA-40919CA80885}" type="presOf" srcId="{ADD0977F-0C69-47C2-8064-6BAAF692528F}" destId="{EBBBCF46-A863-4100-A9D7-CBD5EFB06687}" srcOrd="0" destOrd="0" presId="urn:microsoft.com/office/officeart/2005/8/layout/orgChart1"/>
    <dgm:cxn modelId="{6D5E632C-AB93-453F-8898-CFC7E84A1A03}" type="presOf" srcId="{EEB10F5C-924F-43D5-8652-9708A668684B}" destId="{F7577E1B-95A9-429A-B9E0-6DB2AC466676}" srcOrd="0" destOrd="0" presId="urn:microsoft.com/office/officeart/2005/8/layout/orgChart1"/>
    <dgm:cxn modelId="{529AD425-B806-4052-B655-A386A968AC5C}" type="presOf" srcId="{E22CBFD1-C7CF-4FB8-95D3-5843D3C9C843}" destId="{32F7B0FC-2B6C-4D96-A738-5A29876C994E}" srcOrd="0" destOrd="0" presId="urn:microsoft.com/office/officeart/2005/8/layout/orgChart1"/>
    <dgm:cxn modelId="{1AFC80F3-CC7A-4FE2-AAFC-E533C098E54D}" type="presOf" srcId="{36370539-D1DC-4E04-BABF-0F8670480AAB}" destId="{CCF22D82-4DD3-4C46-9918-7D3F5B7B5618}" srcOrd="0" destOrd="0" presId="urn:microsoft.com/office/officeart/2005/8/layout/orgChart1"/>
    <dgm:cxn modelId="{45B38B33-DC44-4A54-B509-40F5BA3B37B9}" srcId="{1313BF35-EEC1-455C-BAAC-D9E134864A57}" destId="{2ED5325F-1C9F-4B03-A1C5-4CDFB7E253E4}" srcOrd="2" destOrd="0" parTransId="{85796878-EAA1-4448-9816-33BB95BE8FC7}" sibTransId="{88C50AC8-2C08-4B5F-A13B-92802DF50504}"/>
    <dgm:cxn modelId="{FDF3DC6E-FAC2-4580-9DFF-1AC8474B18FC}" type="presOf" srcId="{0A688D3D-0CCE-4E7F-8790-68B87BFC4821}" destId="{B14D855D-0CF7-4026-A477-9D66A3CCB7A7}" srcOrd="0" destOrd="0" presId="urn:microsoft.com/office/officeart/2005/8/layout/orgChart1"/>
    <dgm:cxn modelId="{DDB81650-1B11-4F71-80EC-6E3AF73BB0EB}" type="presOf" srcId="{36370539-D1DC-4E04-BABF-0F8670480AAB}" destId="{74402930-A184-41FB-8A08-BD61769D77CA}" srcOrd="1" destOrd="0" presId="urn:microsoft.com/office/officeart/2005/8/layout/orgChart1"/>
    <dgm:cxn modelId="{759B9218-85F8-455B-BC57-04C9D0E44FE8}" type="presOf" srcId="{ADD0977F-0C69-47C2-8064-6BAAF692528F}" destId="{1A034D32-AD45-4AD2-80B9-1B970295DD28}" srcOrd="1" destOrd="0" presId="urn:microsoft.com/office/officeart/2005/8/layout/orgChart1"/>
    <dgm:cxn modelId="{669B7358-8554-4087-8BAE-DA9CFD3F4472}" srcId="{5FAF1F0D-718C-46F4-A4B6-3B377BFD8385}" destId="{1313BF35-EEC1-455C-BAAC-D9E134864A57}" srcOrd="0" destOrd="0" parTransId="{656D3BA0-647D-4D64-9B63-3890B77CDB52}" sibTransId="{5D314ADB-C1AC-45F5-A609-9DE261C345F3}"/>
    <dgm:cxn modelId="{C2A443C9-A417-45E3-BB4F-08FA35866D38}" type="presParOf" srcId="{65D58F2C-7AA4-4E31-9147-2A20562E19B4}" destId="{A1EF60DF-A9A8-4589-B360-D6DCE9D8F41F}" srcOrd="0" destOrd="0" presId="urn:microsoft.com/office/officeart/2005/8/layout/orgChart1"/>
    <dgm:cxn modelId="{CF8804B7-27C5-4DE8-9B83-0AE5B75124E6}" type="presParOf" srcId="{A1EF60DF-A9A8-4589-B360-D6DCE9D8F41F}" destId="{6D0777A0-4460-4CA9-9D1D-536ABB01AB5C}" srcOrd="0" destOrd="0" presId="urn:microsoft.com/office/officeart/2005/8/layout/orgChart1"/>
    <dgm:cxn modelId="{90CAA693-DB69-4E02-8151-EFDDD3E0343F}" type="presParOf" srcId="{6D0777A0-4460-4CA9-9D1D-536ABB01AB5C}" destId="{AC495620-943E-4987-BC99-84553006B3FA}" srcOrd="0" destOrd="0" presId="urn:microsoft.com/office/officeart/2005/8/layout/orgChart1"/>
    <dgm:cxn modelId="{CE921ED6-2528-4132-8450-1239C6F941FD}" type="presParOf" srcId="{6D0777A0-4460-4CA9-9D1D-536ABB01AB5C}" destId="{451E1210-EAD2-4FDE-88C2-3A3E0DCE8AD7}" srcOrd="1" destOrd="0" presId="urn:microsoft.com/office/officeart/2005/8/layout/orgChart1"/>
    <dgm:cxn modelId="{1CD6F8EC-1B05-4B0D-921E-109858DBAB5E}" type="presParOf" srcId="{A1EF60DF-A9A8-4589-B360-D6DCE9D8F41F}" destId="{676BD347-81CA-48F5-8035-F028CBF73AE0}" srcOrd="1" destOrd="0" presId="urn:microsoft.com/office/officeart/2005/8/layout/orgChart1"/>
    <dgm:cxn modelId="{E1165DDD-25B0-45B1-B4E9-307A006F852F}" type="presParOf" srcId="{676BD347-81CA-48F5-8035-F028CBF73AE0}" destId="{B14D855D-0CF7-4026-A477-9D66A3CCB7A7}" srcOrd="0" destOrd="0" presId="urn:microsoft.com/office/officeart/2005/8/layout/orgChart1"/>
    <dgm:cxn modelId="{D59E4871-7598-46E8-B291-D3BBD5F4FAF5}" type="presParOf" srcId="{676BD347-81CA-48F5-8035-F028CBF73AE0}" destId="{0A8E98E2-8C3E-40B2-81C0-C70CE4EF9431}" srcOrd="1" destOrd="0" presId="urn:microsoft.com/office/officeart/2005/8/layout/orgChart1"/>
    <dgm:cxn modelId="{0C092DAC-A48C-4E93-AFC1-7BA19672BEF2}" type="presParOf" srcId="{0A8E98E2-8C3E-40B2-81C0-C70CE4EF9431}" destId="{D4BE1E54-DA8A-4701-A6BA-3E407876AE3C}" srcOrd="0" destOrd="0" presId="urn:microsoft.com/office/officeart/2005/8/layout/orgChart1"/>
    <dgm:cxn modelId="{A1BB7443-BF90-433F-965D-B65B860FE0F8}" type="presParOf" srcId="{D4BE1E54-DA8A-4701-A6BA-3E407876AE3C}" destId="{F7577E1B-95A9-429A-B9E0-6DB2AC466676}" srcOrd="0" destOrd="0" presId="urn:microsoft.com/office/officeart/2005/8/layout/orgChart1"/>
    <dgm:cxn modelId="{A7E03C79-0F75-4AFF-9862-06AEF3F17660}" type="presParOf" srcId="{D4BE1E54-DA8A-4701-A6BA-3E407876AE3C}" destId="{579C0A45-5D85-4D34-A6BE-030B2951824F}" srcOrd="1" destOrd="0" presId="urn:microsoft.com/office/officeart/2005/8/layout/orgChart1"/>
    <dgm:cxn modelId="{397CDDFB-3789-49B4-85DF-9AF5AEF6B0DA}" type="presParOf" srcId="{0A8E98E2-8C3E-40B2-81C0-C70CE4EF9431}" destId="{F1CD2C97-E5CC-4B46-9387-C46D33F8C0F6}" srcOrd="1" destOrd="0" presId="urn:microsoft.com/office/officeart/2005/8/layout/orgChart1"/>
    <dgm:cxn modelId="{51DD07EA-2335-4DE3-9708-7EB2E3998FD7}" type="presParOf" srcId="{0A8E98E2-8C3E-40B2-81C0-C70CE4EF9431}" destId="{49B725C0-D57A-4EEE-8C33-52EF52C2BF5B}" srcOrd="2" destOrd="0" presId="urn:microsoft.com/office/officeart/2005/8/layout/orgChart1"/>
    <dgm:cxn modelId="{68B564D3-22DC-4B1A-B4A2-1ED2FB7D191D}" type="presParOf" srcId="{676BD347-81CA-48F5-8035-F028CBF73AE0}" destId="{5A90F649-AA5A-4C75-9893-EC08830DAEC2}" srcOrd="2" destOrd="0" presId="urn:microsoft.com/office/officeart/2005/8/layout/orgChart1"/>
    <dgm:cxn modelId="{1725F52C-5941-4E85-9857-7E9D536A2F3F}" type="presParOf" srcId="{676BD347-81CA-48F5-8035-F028CBF73AE0}" destId="{7C10DBA1-FFB0-4B28-BE03-F76DCCF555DB}" srcOrd="3" destOrd="0" presId="urn:microsoft.com/office/officeart/2005/8/layout/orgChart1"/>
    <dgm:cxn modelId="{26CA9E85-B6D6-474D-8095-31ED4B90D210}" type="presParOf" srcId="{7C10DBA1-FFB0-4B28-BE03-F76DCCF555DB}" destId="{565310A1-E2D0-4FB8-BE4F-B4B2F1CFA961}" srcOrd="0" destOrd="0" presId="urn:microsoft.com/office/officeart/2005/8/layout/orgChart1"/>
    <dgm:cxn modelId="{AF2DF2E3-E847-4DFA-830D-E37CCBC51D53}" type="presParOf" srcId="{565310A1-E2D0-4FB8-BE4F-B4B2F1CFA961}" destId="{CCF22D82-4DD3-4C46-9918-7D3F5B7B5618}" srcOrd="0" destOrd="0" presId="urn:microsoft.com/office/officeart/2005/8/layout/orgChart1"/>
    <dgm:cxn modelId="{FF3CCEB8-29E0-4B40-9501-793E0A42C507}" type="presParOf" srcId="{565310A1-E2D0-4FB8-BE4F-B4B2F1CFA961}" destId="{74402930-A184-41FB-8A08-BD61769D77CA}" srcOrd="1" destOrd="0" presId="urn:microsoft.com/office/officeart/2005/8/layout/orgChart1"/>
    <dgm:cxn modelId="{11BE1D3C-2DBE-4F0A-A8CB-D50987AF363A}" type="presParOf" srcId="{7C10DBA1-FFB0-4B28-BE03-F76DCCF555DB}" destId="{38ECF955-625B-4AAB-8D7F-B0969D36DD6D}" srcOrd="1" destOrd="0" presId="urn:microsoft.com/office/officeart/2005/8/layout/orgChart1"/>
    <dgm:cxn modelId="{EBD9045E-73A6-42FB-B9C1-F3899ADA6486}" type="presParOf" srcId="{7C10DBA1-FFB0-4B28-BE03-F76DCCF555DB}" destId="{066FF318-A40F-48F5-A69E-BFB850B95552}" srcOrd="2" destOrd="0" presId="urn:microsoft.com/office/officeart/2005/8/layout/orgChart1"/>
    <dgm:cxn modelId="{5744DCDE-B82B-40B4-B3E3-55B28A509745}" type="presParOf" srcId="{676BD347-81CA-48F5-8035-F028CBF73AE0}" destId="{66B5EC89-958A-4B83-8B95-E187D30239A6}" srcOrd="4" destOrd="0" presId="urn:microsoft.com/office/officeart/2005/8/layout/orgChart1"/>
    <dgm:cxn modelId="{96350071-FC10-4E88-8BE8-C242BB702654}" type="presParOf" srcId="{676BD347-81CA-48F5-8035-F028CBF73AE0}" destId="{0368DA0E-5584-4AB8-9330-FD7DB63DF5AD}" srcOrd="5" destOrd="0" presId="urn:microsoft.com/office/officeart/2005/8/layout/orgChart1"/>
    <dgm:cxn modelId="{37B3F5CF-6242-4DAF-BA3D-ACAE38EC38DB}" type="presParOf" srcId="{0368DA0E-5584-4AB8-9330-FD7DB63DF5AD}" destId="{C22666FC-EFDB-40CF-988C-65AD75958BF8}" srcOrd="0" destOrd="0" presId="urn:microsoft.com/office/officeart/2005/8/layout/orgChart1"/>
    <dgm:cxn modelId="{9BE0EA44-5431-4B8A-B11C-7955C7CE99BA}" type="presParOf" srcId="{C22666FC-EFDB-40CF-988C-65AD75958BF8}" destId="{814A2538-C4CC-438B-BCD0-C97F3F1F9C81}" srcOrd="0" destOrd="0" presId="urn:microsoft.com/office/officeart/2005/8/layout/orgChart1"/>
    <dgm:cxn modelId="{E47AA487-3A04-4B9E-9BCD-9114667804F6}" type="presParOf" srcId="{C22666FC-EFDB-40CF-988C-65AD75958BF8}" destId="{DD7A218F-5595-4DC8-AA30-F7AE91FEA3DA}" srcOrd="1" destOrd="0" presId="urn:microsoft.com/office/officeart/2005/8/layout/orgChart1"/>
    <dgm:cxn modelId="{E764D515-4AA0-4484-8783-C0D7C9FB4056}" type="presParOf" srcId="{0368DA0E-5584-4AB8-9330-FD7DB63DF5AD}" destId="{26415BE3-B455-46E2-BAAF-C54D02DE3A57}" srcOrd="1" destOrd="0" presId="urn:microsoft.com/office/officeart/2005/8/layout/orgChart1"/>
    <dgm:cxn modelId="{1101FB90-BEE8-4659-B206-D7F1E21FE649}" type="presParOf" srcId="{0368DA0E-5584-4AB8-9330-FD7DB63DF5AD}" destId="{0561EF32-3BA8-416E-A37A-9456BE50AD8F}" srcOrd="2" destOrd="0" presId="urn:microsoft.com/office/officeart/2005/8/layout/orgChart1"/>
    <dgm:cxn modelId="{05CECB7B-96AC-499F-8564-3A4FC0F8D5A7}" type="presParOf" srcId="{676BD347-81CA-48F5-8035-F028CBF73AE0}" destId="{32F7B0FC-2B6C-4D96-A738-5A29876C994E}" srcOrd="6" destOrd="0" presId="urn:microsoft.com/office/officeart/2005/8/layout/orgChart1"/>
    <dgm:cxn modelId="{98974F71-21C0-4FF7-9995-E1220761963C}" type="presParOf" srcId="{676BD347-81CA-48F5-8035-F028CBF73AE0}" destId="{B3A98D46-ADD4-456B-B0A0-4F0A19769A60}" srcOrd="7" destOrd="0" presId="urn:microsoft.com/office/officeart/2005/8/layout/orgChart1"/>
    <dgm:cxn modelId="{7DC5A2E5-14BC-4E7F-BF14-ADD805EFA828}" type="presParOf" srcId="{B3A98D46-ADD4-456B-B0A0-4F0A19769A60}" destId="{167454C6-07BC-4397-9E74-9A1437B4D156}" srcOrd="0" destOrd="0" presId="urn:microsoft.com/office/officeart/2005/8/layout/orgChart1"/>
    <dgm:cxn modelId="{3AF72DC5-6C37-47D3-97B4-833E634B38CA}" type="presParOf" srcId="{167454C6-07BC-4397-9E74-9A1437B4D156}" destId="{EBBBCF46-A863-4100-A9D7-CBD5EFB06687}" srcOrd="0" destOrd="0" presId="urn:microsoft.com/office/officeart/2005/8/layout/orgChart1"/>
    <dgm:cxn modelId="{2D5157FB-8354-4051-B352-CF4F806505C8}" type="presParOf" srcId="{167454C6-07BC-4397-9E74-9A1437B4D156}" destId="{1A034D32-AD45-4AD2-80B9-1B970295DD28}" srcOrd="1" destOrd="0" presId="urn:microsoft.com/office/officeart/2005/8/layout/orgChart1"/>
    <dgm:cxn modelId="{5348303E-CCFF-4641-BD26-EECF1BE73489}" type="presParOf" srcId="{B3A98D46-ADD4-456B-B0A0-4F0A19769A60}" destId="{553DF6B2-0A2C-4FC6-8448-3C121CBA992B}" srcOrd="1" destOrd="0" presId="urn:microsoft.com/office/officeart/2005/8/layout/orgChart1"/>
    <dgm:cxn modelId="{9C6A7063-CFCB-4D13-9B1D-379401277501}" type="presParOf" srcId="{B3A98D46-ADD4-456B-B0A0-4F0A19769A60}" destId="{DD3BE44C-D73A-427C-AD4F-6D02AF29855F}" srcOrd="2" destOrd="0" presId="urn:microsoft.com/office/officeart/2005/8/layout/orgChart1"/>
    <dgm:cxn modelId="{64DDF8E0-C818-4702-8329-CA9709942D52}" type="presParOf" srcId="{A1EF60DF-A9A8-4589-B360-D6DCE9D8F41F}" destId="{181AD0DF-E1B8-4AA9-B737-31469C672C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7B0FC-2B6C-4D96-A738-5A29876C994E}">
      <dsp:nvSpPr>
        <dsp:cNvPr id="0" name=""/>
        <dsp:cNvSpPr/>
      </dsp:nvSpPr>
      <dsp:spPr>
        <a:xfrm>
          <a:off x="5936611" y="2283115"/>
          <a:ext cx="4505926" cy="2648649"/>
        </a:xfrm>
        <a:custGeom>
          <a:avLst/>
          <a:gdLst/>
          <a:ahLst/>
          <a:cxnLst/>
          <a:rect l="0" t="0" r="0" b="0"/>
          <a:pathLst>
            <a:path>
              <a:moveTo>
                <a:pt x="0" y="2648649"/>
              </a:moveTo>
              <a:lnTo>
                <a:pt x="4505926" y="0"/>
              </a:lnTo>
            </a:path>
          </a:pathLst>
        </a:custGeom>
        <a:noFill/>
        <a:ln w="19050" cap="rnd" cmpd="sng" algn="ctr">
          <a:solidFill>
            <a:srgbClr val="FF1D1D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5EC89-958A-4B83-8B95-E187D30239A6}">
      <dsp:nvSpPr>
        <dsp:cNvPr id="0" name=""/>
        <dsp:cNvSpPr/>
      </dsp:nvSpPr>
      <dsp:spPr>
        <a:xfrm>
          <a:off x="5936611" y="2274768"/>
          <a:ext cx="1844283" cy="2656996"/>
        </a:xfrm>
        <a:custGeom>
          <a:avLst/>
          <a:gdLst/>
          <a:ahLst/>
          <a:cxnLst/>
          <a:rect l="0" t="0" r="0" b="0"/>
          <a:pathLst>
            <a:path>
              <a:moveTo>
                <a:pt x="0" y="2656996"/>
              </a:moveTo>
              <a:lnTo>
                <a:pt x="1844283" y="0"/>
              </a:lnTo>
            </a:path>
          </a:pathLst>
        </a:custGeom>
        <a:noFill/>
        <a:ln w="19050" cap="rnd" cmpd="sng" algn="ctr">
          <a:solidFill>
            <a:srgbClr val="FF1D1D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0F649-AA5A-4C75-9893-EC08830DAEC2}">
      <dsp:nvSpPr>
        <dsp:cNvPr id="0" name=""/>
        <dsp:cNvSpPr/>
      </dsp:nvSpPr>
      <dsp:spPr>
        <a:xfrm>
          <a:off x="5181003" y="2283115"/>
          <a:ext cx="755607" cy="2648649"/>
        </a:xfrm>
        <a:custGeom>
          <a:avLst/>
          <a:gdLst/>
          <a:ahLst/>
          <a:cxnLst/>
          <a:rect l="0" t="0" r="0" b="0"/>
          <a:pathLst>
            <a:path>
              <a:moveTo>
                <a:pt x="755607" y="2648649"/>
              </a:moveTo>
              <a:lnTo>
                <a:pt x="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D855D-0CF7-4026-A477-9D66A3CCB7A7}">
      <dsp:nvSpPr>
        <dsp:cNvPr id="0" name=""/>
        <dsp:cNvSpPr/>
      </dsp:nvSpPr>
      <dsp:spPr>
        <a:xfrm>
          <a:off x="1760258" y="2283115"/>
          <a:ext cx="4176352" cy="2648649"/>
        </a:xfrm>
        <a:custGeom>
          <a:avLst/>
          <a:gdLst/>
          <a:ahLst/>
          <a:cxnLst/>
          <a:rect l="0" t="0" r="0" b="0"/>
          <a:pathLst>
            <a:path>
              <a:moveTo>
                <a:pt x="4176352" y="2648649"/>
              </a:moveTo>
              <a:lnTo>
                <a:pt x="0" y="0"/>
              </a:lnTo>
            </a:path>
          </a:pathLst>
        </a:custGeom>
        <a:noFill/>
        <a:ln w="19050" cap="rnd" cmpd="sng" algn="ctr">
          <a:solidFill>
            <a:srgbClr val="FF1D1D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95620-943E-4987-BC99-84553006B3FA}">
      <dsp:nvSpPr>
        <dsp:cNvPr id="0" name=""/>
        <dsp:cNvSpPr/>
      </dsp:nvSpPr>
      <dsp:spPr>
        <a:xfrm>
          <a:off x="4572202" y="4171212"/>
          <a:ext cx="2728816" cy="760552"/>
        </a:xfrm>
        <a:prstGeom prst="rect">
          <a:avLst/>
        </a:prstGeom>
        <a:solidFill>
          <a:srgbClr val="FF1D1D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cap="none" spc="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METODOLOGIA</a:t>
          </a:r>
          <a:endParaRPr lang="es-ES" sz="2800" b="0" kern="1200" cap="none" spc="0" dirty="0">
            <a:ln w="18415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572202" y="4171212"/>
        <a:ext cx="2728816" cy="760552"/>
      </dsp:txXfrm>
    </dsp:sp>
    <dsp:sp modelId="{F7577E1B-95A9-429A-B9E0-6DB2AC466676}">
      <dsp:nvSpPr>
        <dsp:cNvPr id="0" name=""/>
        <dsp:cNvSpPr/>
      </dsp:nvSpPr>
      <dsp:spPr>
        <a:xfrm>
          <a:off x="6738" y="2283115"/>
          <a:ext cx="3507038" cy="1679924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2">
                  <a:lumMod val="50000"/>
                </a:schemeClr>
              </a:solidFill>
            </a:rPr>
            <a:t>PRIMERA FASE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2">
                  <a:lumMod val="50000"/>
                </a:schemeClr>
              </a:solidFill>
            </a:rPr>
            <a:t>Planificación y facilitación del proceso desde la asamblea ciudadana.</a:t>
          </a:r>
          <a:endParaRPr lang="es-ES" sz="20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738" y="2283115"/>
        <a:ext cx="3507038" cy="1679924"/>
      </dsp:txXfrm>
    </dsp:sp>
    <dsp:sp modelId="{CCF22D82-4DD3-4C46-9918-7D3F5B7B5618}">
      <dsp:nvSpPr>
        <dsp:cNvPr id="0" name=""/>
        <dsp:cNvSpPr/>
      </dsp:nvSpPr>
      <dsp:spPr>
        <a:xfrm>
          <a:off x="4067616" y="2283115"/>
          <a:ext cx="2226774" cy="159285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solidFill>
                <a:schemeClr val="tx2">
                  <a:lumMod val="50000"/>
                </a:schemeClr>
              </a:solidFill>
            </a:rPr>
            <a:t>SEGUNDA FASE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0" kern="1200" dirty="0" smtClean="0">
              <a:solidFill>
                <a:schemeClr val="tx2">
                  <a:lumMod val="50000"/>
                </a:schemeClr>
              </a:solidFill>
            </a:rPr>
            <a:t>Evaluación de la gestión y redacción del informe de la institución. </a:t>
          </a:r>
          <a:endParaRPr lang="es-ES" sz="17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067616" y="2283115"/>
        <a:ext cx="2226774" cy="1592853"/>
      </dsp:txXfrm>
    </dsp:sp>
    <dsp:sp modelId="{814A2538-C4CC-438B-BCD0-C97F3F1F9C81}">
      <dsp:nvSpPr>
        <dsp:cNvPr id="0" name=""/>
        <dsp:cNvSpPr/>
      </dsp:nvSpPr>
      <dsp:spPr>
        <a:xfrm>
          <a:off x="6919701" y="2274768"/>
          <a:ext cx="1722385" cy="154294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smtClean="0">
              <a:solidFill>
                <a:schemeClr val="tx2">
                  <a:lumMod val="50000"/>
                </a:schemeClr>
              </a:solidFill>
            </a:rPr>
            <a:t>TERCERA FASE</a:t>
          </a:r>
          <a:endParaRPr lang="es-ES" sz="1700" b="1" kern="1200" smtClean="0">
            <a:solidFill>
              <a:schemeClr val="tx2">
                <a:lumMod val="50000"/>
              </a:schemeClr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C" sz="1700" b="0" kern="1200" smtClean="0">
              <a:solidFill>
                <a:schemeClr val="tx2">
                  <a:lumMod val="50000"/>
                </a:schemeClr>
              </a:solidFill>
            </a:rPr>
            <a:t>Evaluación ciudadana del informe institucional.</a:t>
          </a:r>
          <a:endParaRPr lang="es-ES" sz="1700" b="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919701" y="2274768"/>
        <a:ext cx="1722385" cy="1542942"/>
      </dsp:txXfrm>
    </dsp:sp>
    <dsp:sp modelId="{EBBBCF46-A863-4100-A9D7-CBD5EFB06687}">
      <dsp:nvSpPr>
        <dsp:cNvPr id="0" name=""/>
        <dsp:cNvSpPr/>
      </dsp:nvSpPr>
      <dsp:spPr>
        <a:xfrm>
          <a:off x="9064534" y="2283115"/>
          <a:ext cx="2756007" cy="1516740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smtClean="0">
              <a:solidFill>
                <a:schemeClr val="tx2">
                  <a:lumMod val="50000"/>
                </a:schemeClr>
              </a:solidFill>
            </a:rPr>
            <a:t>CUARTA FASE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>
              <a:solidFill>
                <a:schemeClr val="tx2">
                  <a:lumMod val="50000"/>
                </a:schemeClr>
              </a:solidFill>
            </a:rPr>
            <a:t>Incorporación de la opinión ciudadana,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>
              <a:solidFill>
                <a:schemeClr val="tx2">
                  <a:lumMod val="50000"/>
                </a:schemeClr>
              </a:solidFill>
            </a:rPr>
            <a:t>retroalimentación y seguimiento</a:t>
          </a:r>
          <a:endParaRPr lang="es-EC" sz="17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9064534" y="2283115"/>
        <a:ext cx="2756007" cy="1516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3F149-5461-4F5F-B813-A4E414458346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58F1A-7B07-4F6D-BFB9-4476EAE4F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28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3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8F1A-7B07-4F6D-BFB9-4476EAE4F6C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559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10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45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68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25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159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76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116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915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4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93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90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77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53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43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35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41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39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A40715-DBC4-488F-9A81-AE269873F8B9}" type="datetimeFigureOut">
              <a:rPr lang="es-ES" smtClean="0"/>
              <a:t>17/04/2018</a:t>
            </a:fld>
            <a:endParaRPr lang="es-E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DF1D099-4D17-49B5-B475-F36F048A8F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61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34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slide" Target="slide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7.jpeg"/><Relationship Id="rId7" Type="http://schemas.openxmlformats.org/officeDocument/2006/relationships/image" Target="../media/image5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slide" Target="slide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29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51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" Target="slide8.xml"/><Relationship Id="rId7" Type="http://schemas.openxmlformats.org/officeDocument/2006/relationships/image" Target="../media/image5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5.jpe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87.pn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slide" Target="slide8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8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86.png"/><Relationship Id="rId7" Type="http://schemas.openxmlformats.org/officeDocument/2006/relationships/image" Target="../media/image9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4.png"/><Relationship Id="rId10" Type="http://schemas.openxmlformats.org/officeDocument/2006/relationships/image" Target="../media/image97.jpeg"/><Relationship Id="rId4" Type="http://schemas.openxmlformats.org/officeDocument/2006/relationships/image" Target="../media/image37.png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slide" Target="slide15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slide" Target="slide16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slide" Target="slide10.xml"/><Relationship Id="rId4" Type="http://schemas.openxmlformats.org/officeDocument/2006/relationships/slide" Target="slide24.xml"/><Relationship Id="rId9" Type="http://schemas.openxmlformats.org/officeDocument/2006/relationships/slide" Target="slide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a imagen puede contener: 2 personas, personas sonriendo, personas de pie y ext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12338" r="17373" b="3284"/>
          <a:stretch/>
        </p:blipFill>
        <p:spPr bwMode="auto">
          <a:xfrm>
            <a:off x="149920" y="80758"/>
            <a:ext cx="6537483" cy="6777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373751" y="1660747"/>
            <a:ext cx="6083717" cy="418576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>
                  <a:solidFill>
                    <a:srgbClr val="FF1D1D"/>
                  </a:solidFill>
                </a:ln>
                <a:solidFill>
                  <a:srgbClr val="C00000"/>
                </a:solidFill>
                <a:effectLst>
                  <a:glow rad="101600">
                    <a:srgbClr val="66FF66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RENDICION </a:t>
            </a:r>
          </a:p>
          <a:p>
            <a:pPr algn="ctr"/>
            <a:r>
              <a:rPr lang="es-ES" sz="5400" b="1" cap="none" spc="50" dirty="0" smtClean="0">
                <a:ln w="11430">
                  <a:solidFill>
                    <a:srgbClr val="FF1D1D"/>
                  </a:solidFill>
                </a:ln>
                <a:solidFill>
                  <a:srgbClr val="C00000"/>
                </a:solidFill>
                <a:effectLst>
                  <a:glow rad="101600">
                    <a:srgbClr val="66FF66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</a:t>
            </a:r>
          </a:p>
          <a:p>
            <a:pPr algn="ctr"/>
            <a:r>
              <a:rPr lang="es-ES" sz="5400" b="1" cap="none" spc="50" dirty="0" smtClean="0">
                <a:ln w="11430">
                  <a:solidFill>
                    <a:srgbClr val="FF1D1D"/>
                  </a:solidFill>
                </a:ln>
                <a:solidFill>
                  <a:srgbClr val="C00000"/>
                </a:solidFill>
                <a:effectLst>
                  <a:glow rad="101600">
                    <a:srgbClr val="66FF66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CUENTAS </a:t>
            </a:r>
          </a:p>
          <a:p>
            <a:pPr algn="ctr"/>
            <a:r>
              <a:rPr lang="es-ES" sz="5000" b="1" spc="50" dirty="0" smtClean="0">
                <a:ln w="11430">
                  <a:solidFill>
                    <a:srgbClr val="FF1D1D"/>
                  </a:solidFill>
                </a:ln>
                <a:solidFill>
                  <a:srgbClr val="C00000"/>
                </a:solidFill>
                <a:effectLst>
                  <a:glow rad="101600">
                    <a:srgbClr val="66FF66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ENERO-DICIEMBRE </a:t>
            </a:r>
          </a:p>
          <a:p>
            <a:pPr algn="ctr"/>
            <a:r>
              <a:rPr lang="es-ES" sz="5400" b="1" cap="none" spc="50" dirty="0" smtClean="0">
                <a:ln w="11430">
                  <a:solidFill>
                    <a:srgbClr val="FF1D1D"/>
                  </a:solidFill>
                </a:ln>
                <a:solidFill>
                  <a:srgbClr val="C00000"/>
                </a:solidFill>
                <a:effectLst>
                  <a:glow rad="101600">
                    <a:srgbClr val="66FF66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</a:t>
            </a:r>
            <a:endParaRPr lang="es-ES" sz="5400" b="1" cap="none" spc="50" dirty="0">
              <a:ln w="11430">
                <a:solidFill>
                  <a:srgbClr val="FF1D1D"/>
                </a:solidFill>
              </a:ln>
              <a:solidFill>
                <a:srgbClr val="C00000"/>
              </a:solidFill>
              <a:effectLst>
                <a:glow rad="101600">
                  <a:srgbClr val="66FF66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576252" y="6260540"/>
            <a:ext cx="615749" cy="597460"/>
          </a:xfrm>
          <a:prstGeom prst="rect">
            <a:avLst/>
          </a:prstGeom>
        </p:spPr>
      </p:pic>
      <p:sp>
        <p:nvSpPr>
          <p:cNvPr id="16" name="Rectángulo 5"/>
          <p:cNvSpPr/>
          <p:nvPr/>
        </p:nvSpPr>
        <p:spPr>
          <a:xfrm>
            <a:off x="529588" y="312738"/>
            <a:ext cx="3680462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Emergencia víal 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5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7" descr="Resultado de imagen para LOGO PREFECTURA DE AZU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064" y="7937"/>
            <a:ext cx="1949082" cy="942837"/>
          </a:xfrm>
          <a:prstGeom prst="rect">
            <a:avLst/>
          </a:prstGeom>
        </p:spPr>
      </p:pic>
      <p:pic>
        <p:nvPicPr>
          <p:cNvPr id="1026" name="Picture 2" descr="https://scontent.fuio3-1.fna.fbcdn.net/v/t34.0-12/21442117_1110745895725707_528022590_n.jpg?_nc_cat=0&amp;_nc_eui2=v1%3AAeFH7mM0GqTQsNEAsFFT7uf3TNSke4pe6_OSO1g-cVY7E95-CQGRiHE7IfVwrfCovS4s5hWhmjuSpVlRzc976kcdW1s_qHlxfYhXwy-F0KIpkA&amp;oh=69a0fabc3b6f5744f2423e49b19b6ed3&amp;oe=5AB4D45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986870"/>
            <a:ext cx="6158096" cy="461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uio3-1.fna.fbcdn.net/v/t34.0-12/21469695_1110745942392369_619047817_n.jpg?_nc_cat=0&amp;_nc_eui2=v1%3AAeFgDZg2xvZYtWxneQjcC1SizQNs-IBkEDWdBOoyuLpcijGsfOjCP1JzSeSgsSgNzkRj87EOvZttTC9owkzJ3gKlbABLBJoNQzL20UccSdiVag&amp;oh=6f82d898637b3f014e0f3fb39c99a11f&amp;oe=5AB5845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5" y="950774"/>
            <a:ext cx="3947048" cy="5648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uio3-1.fna.fbcdn.net/v/t34.0-12/21397704_1110745965725700_699038074_n.jpg?_nc_cat=0&amp;_nc_eui2=v1%3AAeGSC0zsYHvfeTJX4Jc20OLDanEnfT-vNDqbLj4EEQJERLcN6KHk3dcb9DwVgWiOraNfY5K9beehLgXLJXOMOo4T0HpPUwSjQh7PLLcOBo65Dg&amp;oh=bcf75a7dd7398dbd5d7b40ae432c3b8f&amp;oe=5AB45D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296156"/>
            <a:ext cx="6053066" cy="3549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content.fuio3-1.fna.fbcdn.net/v/t34.0-12/21100288_1103960936404203_355202732_n.jpg?_nc_eui2=v1%3AAeHEwxSDM88MMB6-KmnP9D_EPxB2M7X6OX0s5VNU_Xcs6T8Iy5fYgwqc7ydbq8ZqS0_GIm1S_QiMWbXKTjL8JgmLYi2oF6wEPjBfr0Zkzslt1g&amp;oh=9976f4bca4da44309e247616972740b1&amp;oe=5AB75F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676" y="1632402"/>
            <a:ext cx="6412453" cy="4809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 derecha 7">
            <a:hlinkClick r:id="rId4" action="ppaction://hlinksldjump"/>
          </p:cNvPr>
          <p:cNvSpPr/>
          <p:nvPr/>
        </p:nvSpPr>
        <p:spPr>
          <a:xfrm>
            <a:off x="11604984" y="6222522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sp>
        <p:nvSpPr>
          <p:cNvPr id="11" name="Rectángulo 5"/>
          <p:cNvSpPr/>
          <p:nvPr/>
        </p:nvSpPr>
        <p:spPr>
          <a:xfrm>
            <a:off x="411477" y="260104"/>
            <a:ext cx="4727973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Replantillo en la cancha de la comunidad de Celel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16 CuadroTexto"/>
          <p:cNvSpPr txBox="1"/>
          <p:nvPr/>
        </p:nvSpPr>
        <p:spPr>
          <a:xfrm>
            <a:off x="411477" y="906435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</a:t>
            </a: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5290.80</a:t>
            </a:r>
            <a:endParaRPr lang="es-EC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</a:t>
            </a: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5290.80   </a:t>
            </a: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scontent.fuio3-1.fna.fbcdn.net/v/t34.0-12/21100190_1103692856431011_533493795_n.jpg?_nc_cat=0&amp;_nc_eui2=v1%3AAeH3HykGyx3ecTdJbnTuvTdYLXHJy3ai6nUt6la8wNnUJUjD2WakIH5hrTYT2oqKCSwaZi_6Jy6kNt6k_ce2sZUZ2CXAqQrkfEfMnw-e4xGH0g&amp;oh=8d1d82db3798dad9f1319ff98f41cbc6&amp;oe=5ABC61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64" y="1632402"/>
            <a:ext cx="6539834" cy="4904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280277"/>
            <a:ext cx="4727973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Construcción de la primera etapa de la cancha de uso múltiple en el sector Remate-Gausal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16 CuadroTexto"/>
          <p:cNvSpPr txBox="1"/>
          <p:nvPr/>
        </p:nvSpPr>
        <p:spPr>
          <a:xfrm>
            <a:off x="274999" y="1224745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23201.06           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23201.06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4098" name="Picture 2" descr="La imagen puede contener: una o varias personas, exterior y natur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28027"/>
            <a:ext cx="8175009" cy="459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 imagen puede contener: montaña, cielo, exterior y naturale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43" y="1297708"/>
            <a:ext cx="5429734" cy="4072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7">
            <a:hlinkClick r:id="rId5" action="ppaction://hlinksldjump"/>
          </p:cNvPr>
          <p:cNvSpPr/>
          <p:nvPr/>
        </p:nvSpPr>
        <p:spPr>
          <a:xfrm>
            <a:off x="11604984" y="6222522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59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116501"/>
            <a:ext cx="4727973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Construcción del mirador en el sector el Quingo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16 CuadroTexto"/>
          <p:cNvSpPr txBox="1"/>
          <p:nvPr/>
        </p:nvSpPr>
        <p:spPr>
          <a:xfrm>
            <a:off x="274999" y="771654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2600.00       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2600.00    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69" y="211568"/>
            <a:ext cx="1949082" cy="942837"/>
          </a:xfrm>
          <a:prstGeom prst="rect">
            <a:avLst/>
          </a:prstGeom>
        </p:spPr>
      </p:pic>
      <p:pic>
        <p:nvPicPr>
          <p:cNvPr id="5122" name="Picture 2" descr="La imagen puede contener: planta, exterior y natur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98" y="1154405"/>
            <a:ext cx="6077803" cy="455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 imagen puede contener: Ã¡rbol, planta, exterior y naturale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8" y="1313187"/>
            <a:ext cx="7470619" cy="5602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7344180" y="5786058"/>
            <a:ext cx="484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PRIOSTES:</a:t>
            </a:r>
          </a:p>
          <a:p>
            <a:r>
              <a:rPr lang="es-EC" sz="1400" b="1" dirty="0" smtClean="0"/>
              <a:t>DEL 25 DE DICIEMBRE 2016, </a:t>
            </a:r>
            <a:r>
              <a:rPr lang="es-EC" sz="1400" b="1" dirty="0"/>
              <a:t>SEÑOR DE LOS MILAGROS</a:t>
            </a:r>
          </a:p>
          <a:p>
            <a:r>
              <a:rPr lang="es-EC" sz="1400" b="1" dirty="0" smtClean="0"/>
              <a:t>2017, VIRGEN MARIA 2017, </a:t>
            </a:r>
            <a:r>
              <a:rPr lang="es-EC" sz="1400" b="1" dirty="0"/>
              <a:t>SAN JUAN </a:t>
            </a:r>
            <a:r>
              <a:rPr lang="es-EC" sz="1400" b="1" dirty="0" smtClean="0"/>
              <a:t>BOSCO 2017</a:t>
            </a:r>
            <a:endParaRPr lang="es-EC" sz="1400" b="1" dirty="0"/>
          </a:p>
          <a:p>
            <a:r>
              <a:rPr lang="es-EC" sz="1400" b="1" dirty="0" smtClean="0"/>
              <a:t>BARRIO REMATE GAUSAL</a:t>
            </a:r>
          </a:p>
        </p:txBody>
      </p:sp>
      <p:pic>
        <p:nvPicPr>
          <p:cNvPr id="3076" name="Picture 4" descr="La imagen puede contener: árbol, cielo, planta, exterior y natural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2" y="1319214"/>
            <a:ext cx="5094496" cy="3820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 derecha 7">
            <a:hlinkClick r:id="rId6" action="ppaction://hlinksldjump"/>
          </p:cNvPr>
          <p:cNvSpPr/>
          <p:nvPr/>
        </p:nvSpPr>
        <p:spPr>
          <a:xfrm rot="10800000">
            <a:off x="5838373" y="6180409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55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473242" y="817591"/>
            <a:ext cx="4727973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Jornadas Inclusivas de las personas con discapacidad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La imagen puede contener: 1 persona, montaña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 imagen puede contener: 8 personas, incluido Marylu Farez, personas sonriendo, personas de pie, multitud y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9" y="2011943"/>
            <a:ext cx="6398756" cy="479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5126" name="Picture 6" descr="La imagen puede contener: 7 personas, personas sonriendo, personas de pie, multitud y exteri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2" y="2011943"/>
            <a:ext cx="6498375" cy="4873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7">
            <a:hlinkClick r:id="rId6" action="ppaction://hlinksldjump"/>
          </p:cNvPr>
          <p:cNvSpPr/>
          <p:nvPr/>
        </p:nvSpPr>
        <p:spPr>
          <a:xfrm>
            <a:off x="6166422" y="6121420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1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280277"/>
            <a:ext cx="4727973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Proyecto poda, fumigación, abonada y tratamiento del tallo de plantas frutales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570" y="204381"/>
            <a:ext cx="1949082" cy="942837"/>
          </a:xfrm>
          <a:prstGeom prst="rect">
            <a:avLst/>
          </a:prstGeom>
        </p:spPr>
      </p:pic>
      <p:pic>
        <p:nvPicPr>
          <p:cNvPr id="7170" name="Picture 2" descr="https://attachment.outlook.live.net/owa/juntaprincipal@hotmail.com/service.svc/s/GetAttachmentThumbnail?id=AQMkADAwATY0MDABLWE5YmMtY2MAMmEtMDACLTAwCgBGAAADLlZOoMVpgUyNU9ZThvoB5wcAsuCZiZimkUSVfoYTaCG3FQAAAgEMAAAAkA0i4JAgyk%2BfGg%2BUoBiLAAABd3Xr4AAAAAESABAAGqt8eBL%2FfUe6v3mD3v3r2w%3D%3D&amp;thumbnailType=2&amp;X-OWA-CANARY=1lJVoThygEmMn3wk4MbV4yA6paE_k9UYB7UbOOVR5ehZXOBH6Xnl3C1Orb0KvtXwQI883yNR5Lg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I4NDc3MjI1MzhcIixcInB1aWRcIjpcIjE3NTkyMjE0NTIxNjQxMzhcIixcIm9pZFwiOlwiMDAwNjQwMDAtYTliYy1jYzJ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IwODYwNjQsIm5iZiI6MTUyMjA4NTQ2NH0.aPaBD-n_U9n7-2f-4vJh2SzoOVMEG8EwH4mdltuEAjIaRpRCD3qi9wM_lSvPZZz1F9SN1Tzy-HAxjPoQWlYEb2hOlBP6n5N8CkS3k2-lbskWaIOqNUcXqjljjzz-1lygu68RlqH88ekTfATSbzoTha1Wj7_nzjpGXuvbiEDL9gFGESXNwipM1g3bCgvpiRTYWaocMqwf8XucfYEVpD3Zm-J3JIXzovUDR8ZfB3SZFbqeZHblwUBlEcatkrGZRrgQYqzeh2BxR1zBsU97cvF6pPAKhNVD5oGVZuH_6tqkStIxTXGofz7LwrrgMnTpMsa91su6ckrb4nw2CEZ80nJd0g&amp;owa=outlook.live.com&amp;isc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74" y="1293677"/>
            <a:ext cx="5735420" cy="500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ttachment.outlook.live.net/owa/juntaprincipal@hotmail.com/service.svc/s/GetAttachmentThumbnail?id=AQMkADAwATY0MDABLWE5YmMtY2MAMmEtMDACLTAwCgBGAAADLlZOoMVpgUyNU9ZThvoB5wcAsuCZiZimkUSVfoYTaCG3FQAAAgEMAAAAkA0i4JAgyk%2BfGg%2BUoBiLAAABMYKycQAAAAESABAA7IY7oEJO7E%2BcIYs6Z%2FqUdA%3D%3D&amp;thumbnailType=2&amp;X-OWA-CANARY=6znzp5Jo6UG3TuDTsYtuD-AdW5BBk9UYHp-Zg8sNcnrYct5met7UMnZW3OUfk9CgJn2ZElteJnQ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I4NDc3MjI1MzhcIixcInB1aWRcIjpcIjE3NTkyMjE0NTIxNjQxMzhcIixcIm9pZFwiOlwiMDAwNjQwMDAtYTliYy1jYzJ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IwODY5NjMsIm5iZiI6MTUyMjA4NjM2M30.CGo2LKLInhTgPreWvcONK4ZQLcXlY6GgxemZJJTqe7C2SGsuYPzAeCzOq60ffX24bGQbjkuWEH-NUeBU7TqMi2sq4cR5XOX8E4z0TdQzeGbskcxdMMT5-aOB3A9MujHKzr00m35e3VqEOdJt2VZipruaEVsAxPJjo_kup0WAvALIBrVJI_D13Tii3OQHJDdpLE7545-v0TRyiqa7jt7XzMA6WMp7QSGILYOVVNw6HSzYyBKBu3818W3YMTg9L3QcoFuMtRmRDdMxKdC_xZCm44kg27A9vGVVkQ9HZX4Ut6T-UMjW6lY9DxxLe6qOWMH0LXFuc5zDAbDXi46WV0fwDw&amp;owa=outlook.live.com&amp;isc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77" y="1325159"/>
            <a:ext cx="6634556" cy="4975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ttachment.outlook.live.net/owa/juntaprincipal@hotmail.com/service.svc/s/GetAttachmentThumbnail?id=AQMkADAwATY0MDABLWE5YmMtY2MAMmEtMDACLTAwCgBGAAADLlZOoMVpgUyNU9ZThvoB5wcAsuCZiZimkUSVfoYTaCG3FQAAAgEMAAAAkA0i4JAgyk%2BfGg%2BUoBiLAAABMYKycQAAAAESABAA%2FtY6SvoHJ06ojJKLC6A%2Bsw%3D%3D&amp;thumbnailType=2&amp;X-OWA-CANARY=6znzp5Jo6UG3TuDTsYtuD-AdW5BBk9UYHp-Zg8sNcnrYct5met7UMnZW3OUfk9CgJn2ZElteJnQ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I4NDc3MjI1MzhcIixcInB1aWRcIjpcIjE3NTkyMjE0NTIxNjQxMzhcIixcIm9pZFwiOlwiMDAwNjQwMDAtYTliYy1jYzJ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IwODY5NjMsIm5iZiI6MTUyMjA4NjM2M30.CGo2LKLInhTgPreWvcONK4ZQLcXlY6GgxemZJJTqe7C2SGsuYPzAeCzOq60ffX24bGQbjkuWEH-NUeBU7TqMi2sq4cR5XOX8E4z0TdQzeGbskcxdMMT5-aOB3A9MujHKzr00m35e3VqEOdJt2VZipruaEVsAxPJjo_kup0WAvALIBrVJI_D13Tii3OQHJDdpLE7545-v0TRyiqa7jt7XzMA6WMp7QSGILYOVVNw6HSzYyBKBu3818W3YMTg9L3QcoFuMtRmRDdMxKdC_xZCm44kg27A9vGVVkQ9HZX4Ut6T-UMjW6lY9DxxLe6qOWMH0LXFuc5zDAbDXi46WV0fwDw&amp;owa=outlook.live.com&amp;isc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73" y="1147218"/>
            <a:ext cx="3840860" cy="5778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7">
            <a:hlinkClick r:id="rId7" action="ppaction://hlinksldjump"/>
          </p:cNvPr>
          <p:cNvSpPr/>
          <p:nvPr/>
        </p:nvSpPr>
        <p:spPr>
          <a:xfrm>
            <a:off x="10690584" y="6058761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2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La imagen puede contener: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96" y="1168623"/>
            <a:ext cx="4221707" cy="5743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 imagen puede contener: una o varias personas, personas de pie, cielo, montaña, árbol, exterior y naturalez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/>
          <a:stretch/>
        </p:blipFill>
        <p:spPr bwMode="auto">
          <a:xfrm>
            <a:off x="126601" y="1555848"/>
            <a:ext cx="7976241" cy="5465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a imagen puede contener: 12 personas, personas sonriendo, personas de pie, multitud y ex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98" y="234841"/>
            <a:ext cx="6133793" cy="3450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5"/>
          <p:cNvSpPr/>
          <p:nvPr/>
        </p:nvSpPr>
        <p:spPr>
          <a:xfrm>
            <a:off x="35785" y="956091"/>
            <a:ext cx="2415654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Carrera atlética 5k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sp>
        <p:nvSpPr>
          <p:cNvPr id="7" name="16 CuadroTexto"/>
          <p:cNvSpPr txBox="1"/>
          <p:nvPr/>
        </p:nvSpPr>
        <p:spPr>
          <a:xfrm>
            <a:off x="5527342" y="6211669"/>
            <a:ext cx="2415654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Mas de 200 participantes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Flecha derecha 7">
            <a:hlinkClick r:id="rId6" action="ppaction://hlinksldjump"/>
          </p:cNvPr>
          <p:cNvSpPr/>
          <p:nvPr/>
        </p:nvSpPr>
        <p:spPr>
          <a:xfrm>
            <a:off x="1207827" y="6211669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9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956091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Alquiler de carpas para ferias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20" name="Picture 4" descr="La imagen puede contener: 2 personas, fruta y com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" y="1487009"/>
            <a:ext cx="6445497" cy="4834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La imagen puede contener: 3 personas, personas de pie, fruta y comida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44" y="1487009"/>
            <a:ext cx="6586419" cy="4939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sp>
        <p:nvSpPr>
          <p:cNvPr id="8" name="Flecha derecha 7">
            <a:hlinkClick r:id="rId3" action="ppaction://hlinksldjump"/>
          </p:cNvPr>
          <p:cNvSpPr/>
          <p:nvPr/>
        </p:nvSpPr>
        <p:spPr>
          <a:xfrm>
            <a:off x="10499515" y="5784130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8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325855" y="812966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Elaboración de bocashi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https://attachment.outlook.live.net/owa/juntaprincipal@hotmail.com/service.svc/s/GetAttachmentThumbnail?id=AQMkADAwATY0MDABLWE5YmMtY2MAMmEtMDACLTAwCgBGAAADLlZOoMVpgUyNU9ZThvoB5wcAsuCZiZimkUSVfoYTaCG3FQAAAgEMAAAAkA0i4JAgyk%2BfGg%2BUoBiLAAABog5XpAAAAAESABAArdRi3Cupvk2SnCWfbPP9bQ%3D%3D&amp;thumbnailType=2&amp;X-OWA-CANARY=gOPnUjrIw0SimeTLEYWeBCBhtSpAk9UYSIujB1jtCMGWkwpf5hzD7m8Iagq1s_kLVWA7m1XzudA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I4NDc3MjI1MzhcIixcInB1aWRcIjpcIjE3NTkyMjE0NTIxNjQxMzhcIixcIm9pZFwiOlwiMDAwNjQwMDAtYTliYy1jYzJ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IwODYzNjMsIm5iZiI6MTUyMjA4NTc2M30.cYCk4WEEnG5KRNFba6sB-c2Ggu44XafOZuUKrxeywQ8xJdRIhHKp9PUH_kUAeIVQPaxNz3wz9ZjDno5tQuGHBHKfPvQX87_SSKlJavlKFvES9gDmC0UhN_QUFEj2FyvV6flXmNX45F-HRAffFAYF1fNfzmHjKuZ3EdimsxthFzlW71pjY5z6ucbweZhU9RIPrhh50IJ3QTCyID06AaFD1L0HFIK1EUajK8-Tdoac0lPnmzbpazWYDv1n0bjRZcHmjWSyMEkhQBYfbEANYi-20MQcag-ZOlDKT35myLi4gHh-xqQ593fzRsQ19nrCPgRCjJK4d2Xvpc-5yOBt38qu7A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8" y="1542196"/>
            <a:ext cx="5884284" cy="4319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74998" y="5851699"/>
            <a:ext cx="727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u="sng" dirty="0" smtClean="0"/>
              <a:t>Beneficiarios: </a:t>
            </a:r>
            <a:r>
              <a:rPr lang="es-EC" b="1" dirty="0" smtClean="0"/>
              <a:t>Comuna 12 de junio, Grupo de huertos familiares </a:t>
            </a:r>
          </a:p>
          <a:p>
            <a:r>
              <a:rPr lang="es-EC" b="1" dirty="0" smtClean="0"/>
              <a:t>Grupo de Mujeres Unidad y Progreso la Paz</a:t>
            </a:r>
            <a:endParaRPr lang="es-EC" b="1" dirty="0"/>
          </a:p>
        </p:txBody>
      </p:sp>
      <p:sp>
        <p:nvSpPr>
          <p:cNvPr id="7" name="Flecha derecha 7">
            <a:hlinkClick r:id="rId3" action="ppaction://hlinksldjump"/>
          </p:cNvPr>
          <p:cNvSpPr/>
          <p:nvPr/>
        </p:nvSpPr>
        <p:spPr>
          <a:xfrm>
            <a:off x="10895301" y="6090460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4098" name="Picture 2" descr="https://scontent.fuio3-1.fna.fbcdn.net/v/t34.0-12/29547087_1233751590091803_1007003483_n.jpg?_nc_cat=0&amp;oh=15988ddc1e19368f0f3885291d9a2d72&amp;oe=5ABC4F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82" y="1665028"/>
            <a:ext cx="5595680" cy="4196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7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a imagen puede contener: una o varias personas, montaña, casa, cielo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98" y="1617823"/>
            <a:ext cx="9257157" cy="520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La imagen puede contener: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" y="1473958"/>
            <a:ext cx="6793551" cy="5245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5"/>
          <p:cNvSpPr/>
          <p:nvPr/>
        </p:nvSpPr>
        <p:spPr>
          <a:xfrm>
            <a:off x="333974" y="773293"/>
            <a:ext cx="3064320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Gestión de Iluminación 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 descr="Resultado de imagen para LOGO ministerio de electricid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24" y="5490904"/>
            <a:ext cx="2794956" cy="112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081" y="5512841"/>
            <a:ext cx="1452025" cy="1078341"/>
          </a:xfrm>
          <a:prstGeom prst="rect">
            <a:avLst/>
          </a:prstGeom>
        </p:spPr>
      </p:pic>
      <p:sp>
        <p:nvSpPr>
          <p:cNvPr id="8" name="Flecha derecha 7">
            <a:hlinkClick r:id="rId6" action="ppaction://hlinksldjump"/>
          </p:cNvPr>
          <p:cNvSpPr/>
          <p:nvPr/>
        </p:nvSpPr>
        <p:spPr>
          <a:xfrm>
            <a:off x="11562188" y="6165232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7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3"/>
          <p:cNvSpPr txBox="1"/>
          <p:nvPr/>
        </p:nvSpPr>
        <p:spPr>
          <a:xfrm>
            <a:off x="7342871" y="2425776"/>
            <a:ext cx="43042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</a:rPr>
              <a:t>La </a:t>
            </a:r>
            <a:r>
              <a:rPr lang="es-EC" b="1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</a:rPr>
              <a:t>rendición de cuentas es obligación para todas las entidades del sector público (art. 225 de la constitución) y de las personas jurídicas del sector privado que presten servicio públicos, desarrollen actividades de interés público o manejen recursos públicos.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Berlin Sans FB Demi" pitchFamily="34" charset="0"/>
            </a:endParaRPr>
          </a:p>
          <a:p>
            <a:pPr algn="just"/>
            <a:r>
              <a:rPr lang="es-EC" b="1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</a:rPr>
              <a:t>En este contexto también son sujetos de rendir cuentas todas las autoridades de elección popular y Gobiernos Autónomos Descentralizados de Principal.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Berlin Sans FB Demi" pitchFamily="34" charset="0"/>
            </a:endParaRPr>
          </a:p>
          <a:p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77134" y="878092"/>
            <a:ext cx="3474158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sz="3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ANTECEDENTES</a:t>
            </a:r>
            <a:endParaRPr lang="es-E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https://scontent.fuio3-1.fna.fbcdn.net/v/t34.0-12/29138066_1229170800549882_2022112316_n.jpg?_nc_cat=0&amp;_nc_eui2=v1%3AAeHJeABFU0YNKMoNobLgtciJNJK8EMisbOFZC_zjytMlmslY2N9eATlqVH-ZJnOuAvYULMRQGxOe3JoKCjXwgRXu71ZspXil46W3c3x6obsB5A&amp;oh=64ed0afaf7bd2c2e68706fa2ddf5b561&amp;oe=5AB2F3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2" y="1609765"/>
            <a:ext cx="7030533" cy="527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23012" y="536052"/>
            <a:ext cx="1918346" cy="9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 imagen puede contener: 1 persona, calzado y ext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6"/>
          <a:stretch/>
        </p:blipFill>
        <p:spPr bwMode="auto">
          <a:xfrm>
            <a:off x="189983" y="3101388"/>
            <a:ext cx="4259188" cy="4066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a imagen puede contener: 1 persona, de pie, planta, calzado y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69" y="1179554"/>
            <a:ext cx="8089331" cy="6066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5"/>
          <p:cNvSpPr/>
          <p:nvPr/>
        </p:nvSpPr>
        <p:spPr>
          <a:xfrm>
            <a:off x="162687" y="229564"/>
            <a:ext cx="5398087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Regeneración de la calle Luis Cordero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13318" name="Picture 6" descr="La imagen puede contener: exteri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3" y="669338"/>
            <a:ext cx="4944708" cy="2781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6 CuadroTexto"/>
          <p:cNvSpPr txBox="1"/>
          <p:nvPr/>
        </p:nvSpPr>
        <p:spPr>
          <a:xfrm>
            <a:off x="165048" y="590913"/>
            <a:ext cx="5398088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GAD DE </a:t>
            </a:r>
            <a:r>
              <a:rPr lang="es-EC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CHORDELEG (MAESTRO Y </a:t>
            </a: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MATERIALES) FRENTISTAS (MANO DE OBRA)</a:t>
            </a:r>
          </a:p>
        </p:txBody>
      </p:sp>
      <p:sp>
        <p:nvSpPr>
          <p:cNvPr id="8" name="Flecha derecha 7">
            <a:hlinkClick r:id="rId6" action="ppaction://hlinksldjump"/>
          </p:cNvPr>
          <p:cNvSpPr/>
          <p:nvPr/>
        </p:nvSpPr>
        <p:spPr>
          <a:xfrm>
            <a:off x="10908948" y="6195522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919" y="6089786"/>
            <a:ext cx="1452025" cy="10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1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280277"/>
            <a:ext cx="4727973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Consultoría de asesoramiento, diseño y acompañamiento en obras que ejecuto el GAD Parroquial 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16 CuadroTexto"/>
          <p:cNvSpPr txBox="1"/>
          <p:nvPr/>
        </p:nvSpPr>
        <p:spPr>
          <a:xfrm>
            <a:off x="274999" y="1224745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7000.00   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7000.00 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La imagen puede contener: 1 persona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214"/>
            <a:ext cx="6381703" cy="4786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sp>
        <p:nvSpPr>
          <p:cNvPr id="8" name="Flecha derecha 7">
            <a:hlinkClick r:id="rId4" action="ppaction://hlinksldjump"/>
          </p:cNvPr>
          <p:cNvSpPr/>
          <p:nvPr/>
        </p:nvSpPr>
        <p:spPr>
          <a:xfrm>
            <a:off x="11277438" y="6045101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 descr="No hay texto alternativo automÃ¡tico disponi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45" y="1962921"/>
            <a:ext cx="5780077" cy="408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37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" y="1460555"/>
            <a:ext cx="7433154" cy="557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39" y="1305372"/>
            <a:ext cx="7030465" cy="527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20" y="3640845"/>
            <a:ext cx="5236190" cy="392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5"/>
          <p:cNvSpPr/>
          <p:nvPr/>
        </p:nvSpPr>
        <p:spPr>
          <a:xfrm>
            <a:off x="275000" y="280277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Adecuación de la cancha central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16 CuadroTexto"/>
          <p:cNvSpPr txBox="1"/>
          <p:nvPr/>
        </p:nvSpPr>
        <p:spPr>
          <a:xfrm>
            <a:off x="274999" y="649609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4923.70       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4923.70    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Flecha derecha 7">
            <a:hlinkClick r:id="rId5" action="ppaction://hlinksldjump"/>
          </p:cNvPr>
          <p:cNvSpPr/>
          <p:nvPr/>
        </p:nvSpPr>
        <p:spPr>
          <a:xfrm>
            <a:off x="11140960" y="6236170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280277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Actualización de normativa parroquial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16 CuadroTexto"/>
          <p:cNvSpPr txBox="1"/>
          <p:nvPr/>
        </p:nvSpPr>
        <p:spPr>
          <a:xfrm>
            <a:off x="274999" y="649609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6720.00    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6720.00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9" y="1528548"/>
            <a:ext cx="5832143" cy="437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echa derecha 7">
            <a:hlinkClick r:id="rId4" action="ppaction://hlinksldjump"/>
          </p:cNvPr>
          <p:cNvSpPr/>
          <p:nvPr/>
        </p:nvSpPr>
        <p:spPr>
          <a:xfrm rot="10617216">
            <a:off x="11222847" y="614063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42" y="1528548"/>
            <a:ext cx="5631976" cy="422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50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1011979" y="484672"/>
            <a:ext cx="4727973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Fortalecimiento de la identidad cultural de la parroquia Principal</a:t>
            </a:r>
          </a:p>
          <a:p>
            <a:pPr algn="ctr"/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21506" name="Picture 2" descr="La imagen puede contener: 1 persona, de pie y exteri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7" b="19390"/>
          <a:stretch/>
        </p:blipFill>
        <p:spPr bwMode="auto">
          <a:xfrm>
            <a:off x="3834850" y="1256112"/>
            <a:ext cx="8378690" cy="3734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-397" r="30485" b="13234"/>
          <a:stretch/>
        </p:blipFill>
        <p:spPr>
          <a:xfrm>
            <a:off x="393682" y="1048423"/>
            <a:ext cx="4902724" cy="406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La imagen puede contener: 2 personas, personas en el escenario y personas tocando instrumentos musica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4339" y="3787871"/>
            <a:ext cx="5391222" cy="339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derecha 7">
            <a:hlinkClick r:id="rId6" action="ppaction://hlinksldjump"/>
          </p:cNvPr>
          <p:cNvSpPr/>
          <p:nvPr/>
        </p:nvSpPr>
        <p:spPr>
          <a:xfrm>
            <a:off x="10881652" y="6017805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82" y="5654622"/>
            <a:ext cx="1452025" cy="10783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694" y="5742341"/>
            <a:ext cx="1911156" cy="10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sp>
        <p:nvSpPr>
          <p:cNvPr id="5" name="Rectángulo 5"/>
          <p:cNvSpPr/>
          <p:nvPr/>
        </p:nvSpPr>
        <p:spPr>
          <a:xfrm>
            <a:off x="293047" y="350008"/>
            <a:ext cx="5602786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Gestión Proyecto ¨Plan Cuy¨ y ¨Hortalizas¨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https://scontent.fuio3-1.fna.fbcdn.net/v/t35.0-12/29633605_1762909717101321_1028403774_o.jpg?_nc_cat=0&amp;oh=956bcfc23cd3068ceaac22afeacbb538&amp;oe=5ABBF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33" y="1154422"/>
            <a:ext cx="6601968" cy="371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 imagen puede contener: 4 personas, personas de 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19341"/>
            <a:ext cx="4991303" cy="3743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La imagen puede contener: 1 persona, planta y f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88018"/>
            <a:ext cx="5358121" cy="401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uio3-1.fna.fbcdn.net/v/t35.0-12/29634838_1762909800434646_1365193889_o.jpg?_nc_cat=0&amp;oh=a0ba46184a3e77e86c801ef1809556c5&amp;oe=5ABC1BF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85" y="4462819"/>
            <a:ext cx="4676429" cy="2632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7">
            <a:hlinkClick r:id="rId7" action="ppaction://hlinksldjump"/>
          </p:cNvPr>
          <p:cNvSpPr/>
          <p:nvPr/>
        </p:nvSpPr>
        <p:spPr>
          <a:xfrm>
            <a:off x="10819609" y="5778964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8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2" y="1579927"/>
            <a:ext cx="6985029" cy="523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5"/>
          <p:cNvSpPr/>
          <p:nvPr/>
        </p:nvSpPr>
        <p:spPr>
          <a:xfrm>
            <a:off x="525378" y="746515"/>
            <a:ext cx="4727973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Fortalecimiento de la identidad cultural de la parroquia Principal</a:t>
            </a:r>
          </a:p>
        </p:txBody>
      </p:sp>
      <p:pic>
        <p:nvPicPr>
          <p:cNvPr id="14340" name="Picture 4" descr="La imagen puede contener: 4 personas, incluidos Segundo Gabriel Cambizaca y Jhoanna Castro, personas sonriendo, personas de p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r="8060"/>
          <a:stretch/>
        </p:blipFill>
        <p:spPr bwMode="auto">
          <a:xfrm>
            <a:off x="8696519" y="1579927"/>
            <a:ext cx="3387264" cy="5278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7">
            <a:hlinkClick r:id="rId4" action="ppaction://hlinksldjump"/>
          </p:cNvPr>
          <p:cNvSpPr/>
          <p:nvPr/>
        </p:nvSpPr>
        <p:spPr>
          <a:xfrm>
            <a:off x="11258366" y="6350223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932" y="5952129"/>
            <a:ext cx="998586" cy="7415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54" y="5885435"/>
            <a:ext cx="1911156" cy="1035560"/>
          </a:xfrm>
          <a:prstGeom prst="rect">
            <a:avLst/>
          </a:prstGeom>
        </p:spPr>
      </p:pic>
      <p:pic>
        <p:nvPicPr>
          <p:cNvPr id="5124" name="Picture 4" descr="La imagen puede contener: 3 personas, personas sonriendo, personas de pi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r="8529"/>
          <a:stretch/>
        </p:blipFill>
        <p:spPr bwMode="auto">
          <a:xfrm>
            <a:off x="-133858" y="1659586"/>
            <a:ext cx="3586742" cy="3998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0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280277"/>
            <a:ext cx="4727973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Campañas dar a conocer a la ciudadanía las normativas parroquiales y municipales</a:t>
            </a:r>
          </a:p>
        </p:txBody>
      </p:sp>
      <p:pic>
        <p:nvPicPr>
          <p:cNvPr id="17410" name="Picture 2" descr="La imagen puede contener: 2 personas, personas sentadas y sombr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" y="1554440"/>
            <a:ext cx="6436294" cy="482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932" y="1554440"/>
            <a:ext cx="6287068" cy="471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echa derecha 7">
            <a:hlinkClick r:id="rId5" action="ppaction://hlinksldjump"/>
          </p:cNvPr>
          <p:cNvSpPr/>
          <p:nvPr/>
        </p:nvSpPr>
        <p:spPr>
          <a:xfrm rot="10457513">
            <a:off x="10936243" y="6175477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5"/>
          <p:cNvSpPr/>
          <p:nvPr/>
        </p:nvSpPr>
        <p:spPr>
          <a:xfrm>
            <a:off x="315944" y="689710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Espacios alternativos del adulto Mayor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 descr="La imagen puede contener: 2 personas, personas comiendo, niños, exterior y com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59" y="1222472"/>
            <a:ext cx="6448472" cy="4836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La imagen puede contener: una o varias personas, personas de pie e in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757"/>
            <a:ext cx="6379879" cy="4784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836757" y="6260531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Se benefician 80 adultos mayores </a:t>
            </a:r>
            <a:endParaRPr lang="es-EC" b="1" dirty="0"/>
          </a:p>
        </p:txBody>
      </p:sp>
      <p:sp>
        <p:nvSpPr>
          <p:cNvPr id="7" name="Flecha derecha 7">
            <a:hlinkClick r:id="rId5" action="ppaction://hlinksldjump"/>
          </p:cNvPr>
          <p:cNvSpPr/>
          <p:nvPr/>
        </p:nvSpPr>
        <p:spPr>
          <a:xfrm>
            <a:off x="10390151" y="6333445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526" y="5852663"/>
            <a:ext cx="1452025" cy="107834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171350" y="5714069"/>
            <a:ext cx="1228743" cy="1143931"/>
            <a:chOff x="287678" y="401206"/>
            <a:chExt cx="1623478" cy="1305519"/>
          </a:xfrm>
        </p:grpSpPr>
        <p:pic>
          <p:nvPicPr>
            <p:cNvPr id="10" name="Picture 4" descr="Imagen relacionad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ángulo 10"/>
            <p:cNvSpPr/>
            <p:nvPr/>
          </p:nvSpPr>
          <p:spPr>
            <a:xfrm>
              <a:off x="287678" y="581829"/>
              <a:ext cx="1623478" cy="8430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6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una o varias personas, personas bailando, personas caminando y ext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3"/>
          <a:stretch/>
        </p:blipFill>
        <p:spPr bwMode="auto">
          <a:xfrm>
            <a:off x="4330302" y="1925549"/>
            <a:ext cx="9372483" cy="4584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5"/>
          <p:cNvSpPr/>
          <p:nvPr/>
        </p:nvSpPr>
        <p:spPr>
          <a:xfrm>
            <a:off x="493364" y="956091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Participación del adulto mayor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5967" b="20371"/>
          <a:stretch/>
        </p:blipFill>
        <p:spPr>
          <a:xfrm>
            <a:off x="-136477" y="1882543"/>
            <a:ext cx="6728346" cy="450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59797" y="1556218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Nivel Parroquial y cantonal</a:t>
            </a:r>
            <a:endParaRPr lang="es-EC" b="1" dirty="0"/>
          </a:p>
        </p:txBody>
      </p:sp>
      <p:sp>
        <p:nvSpPr>
          <p:cNvPr id="7" name="Flecha derecha 7">
            <a:hlinkClick r:id="rId5" action="ppaction://hlinksldjump"/>
          </p:cNvPr>
          <p:cNvSpPr/>
          <p:nvPr/>
        </p:nvSpPr>
        <p:spPr>
          <a:xfrm rot="10800000">
            <a:off x="2055572" y="6289242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318" y="5750072"/>
            <a:ext cx="1452025" cy="10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88438" y="545469"/>
            <a:ext cx="9157600" cy="6235600"/>
            <a:chOff x="2098623" y="535214"/>
            <a:chExt cx="9157600" cy="6235600"/>
          </a:xfrm>
        </p:grpSpPr>
        <p:sp>
          <p:nvSpPr>
            <p:cNvPr id="21" name="20 Rectángulo"/>
            <p:cNvSpPr/>
            <p:nvPr/>
          </p:nvSpPr>
          <p:spPr>
            <a:xfrm>
              <a:off x="2927773" y="535214"/>
              <a:ext cx="8313459" cy="61960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000" b="1" kern="1200" spc="50" dirty="0" smtClean="0">
                  <a:ln w="0">
                    <a:solidFill>
                      <a:srgbClr val="C00000"/>
                    </a:solidFill>
                  </a:ln>
                  <a:solidFill>
                    <a:srgbClr val="FF1D1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OBJETIVOS DE LA RENDICIÓN DE CUENTAS</a:t>
              </a:r>
              <a:endParaRPr lang="es-ES" sz="3000" b="1" kern="1200" spc="50" dirty="0">
                <a:ln w="0">
                  <a:solidFill>
                    <a:srgbClr val="C00000"/>
                  </a:solidFill>
                </a:ln>
                <a:solidFill>
                  <a:srgbClr val="FF1D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2934213" y="1346344"/>
              <a:ext cx="8307019" cy="1303020"/>
              <a:chOff x="3016625" y="327024"/>
              <a:chExt cx="8082468" cy="1303020"/>
            </a:xfrm>
          </p:grpSpPr>
          <p:sp>
            <p:nvSpPr>
              <p:cNvPr id="18" name="17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solidFill>
                <a:srgbClr val="22FE47"/>
              </a:solidFill>
              <a:ln>
                <a:solidFill>
                  <a:srgbClr val="FF1D1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9" name="18 Rectángulo"/>
              <p:cNvSpPr/>
              <p:nvPr/>
            </p:nvSpPr>
            <p:spPr>
              <a:xfrm>
                <a:off x="3016625" y="327024"/>
                <a:ext cx="8082468" cy="1303020"/>
              </a:xfrm>
              <a:prstGeom prst="rect">
                <a:avLst/>
              </a:prstGeom>
              <a:ln>
                <a:solidFill>
                  <a:srgbClr val="FF1D1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rgbClr val="002060"/>
                    </a:solidFill>
                  </a:rPr>
                  <a:t>Garantizar a los mandantes el acceso a la información, de manera periódica y permanente, sobre la gestión pública. Los   mandantes  -electores, ciudadanas  y  ciudadanos- deben conocer de  primera fuente y de  manera veraz,  sin restricciones, toda la  información de  la  gestión pública.</a:t>
                </a:r>
                <a:endParaRPr lang="es-ES" sz="1300" b="1" kern="12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2932171" y="2709629"/>
              <a:ext cx="8316550" cy="1303020"/>
              <a:chOff x="2969612" y="2020090"/>
              <a:chExt cx="8316550" cy="1303020"/>
            </a:xfrm>
            <a:solidFill>
              <a:srgbClr val="CCFF99"/>
            </a:solidFill>
          </p:grpSpPr>
          <p:sp>
            <p:nvSpPr>
              <p:cNvPr id="16" name="15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7" name="16 Rectángulo"/>
              <p:cNvSpPr/>
              <p:nvPr/>
            </p:nvSpPr>
            <p:spPr>
              <a:xfrm>
                <a:off x="2969612" y="2020090"/>
                <a:ext cx="8316550" cy="1303020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rgbClr val="002060"/>
                    </a:solidFill>
                  </a:rPr>
                  <a:t>Facilitar     el    ejercicio    del     derecho   a     ejecutar    el control social de las  acciones u omisiones de los gobernantes, funcionarias y  funcionarios o  de  quienes manejen  fondos  públicos. Es  decir,  que   la  ciudadanía organice su  participación en  el control social de  las instituciones,   mediante   veedurías,  observatorios,  etc.</a:t>
                </a:r>
                <a:endParaRPr lang="es-ES" sz="1300" b="1" kern="12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2949204" y="4064253"/>
              <a:ext cx="8307019" cy="1317626"/>
              <a:chOff x="3016625" y="3584574"/>
              <a:chExt cx="8307019" cy="1317626"/>
            </a:xfrm>
            <a:solidFill>
              <a:srgbClr val="FF9999"/>
            </a:solidFill>
          </p:grpSpPr>
          <p:sp>
            <p:nvSpPr>
              <p:cNvPr id="14" name="13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5" name="14 Rectángulo"/>
              <p:cNvSpPr/>
              <p:nvPr/>
            </p:nvSpPr>
            <p:spPr>
              <a:xfrm>
                <a:off x="3016625" y="3584574"/>
                <a:ext cx="8307019" cy="1317626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1D1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rgbClr val="002060"/>
                    </a:solidFill>
                  </a:rPr>
                  <a:t>Vigilar el cumplimiento de las políticas públicas; es decir, el derecho de las ciudadanas y los ciudadanos a velar por la correcta ejecución de  las  políticas públicas y exigir  la consecución de  resultados que  garanticen el ejercicio de derechos.</a:t>
                </a:r>
                <a:endParaRPr lang="es-ES" sz="1300" b="1" kern="12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2934214" y="5467794"/>
              <a:ext cx="8307018" cy="1303020"/>
              <a:chOff x="3016625" y="5227955"/>
              <a:chExt cx="8234833" cy="1303020"/>
            </a:xfrm>
            <a:solidFill>
              <a:srgbClr val="CCECFF"/>
            </a:solidFill>
          </p:grpSpPr>
          <p:sp>
            <p:nvSpPr>
              <p:cNvPr id="12" name="11 Rectángulo"/>
              <p:cNvSpPr/>
              <p:nvPr/>
            </p:nvSpPr>
            <p:spPr>
              <a:xfrm>
                <a:off x="3016625" y="5227955"/>
                <a:ext cx="8234833" cy="1303020"/>
              </a:xfrm>
              <a:prstGeom prst="rect">
                <a:avLst/>
              </a:prstGeom>
              <a:grpFill/>
              <a:ln>
                <a:solidFill>
                  <a:srgbClr val="FF1D1D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13" name="12 Rectángulo"/>
              <p:cNvSpPr/>
              <p:nvPr/>
            </p:nvSpPr>
            <p:spPr>
              <a:xfrm>
                <a:off x="3016625" y="5227955"/>
                <a:ext cx="8234833" cy="130302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300" b="1" kern="1200" dirty="0" smtClean="0">
                    <a:solidFill>
                      <a:srgbClr val="002060"/>
                    </a:solidFill>
                  </a:rPr>
                  <a:t>Prevenir y evitar  la corrupción y el mal  gobierno a través de  la  observancia,  participación y  vigilancia ciudadana de   la  gestión  institucional, identificando los  casos  de corrupción,  denunciándolos   y  aportando así  a la lucha contra la corrupción.</a:t>
                </a:r>
                <a:endParaRPr lang="es-ES" sz="1300" b="1" kern="1200" dirty="0" smtClean="0">
                  <a:solidFill>
                    <a:srgbClr val="002060"/>
                  </a:solidFill>
                </a:endParaRP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1300" b="1" kern="1200" dirty="0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3" name="Conector recto de flecha 2"/>
            <p:cNvCxnSpPr/>
            <p:nvPr/>
          </p:nvCxnSpPr>
          <p:spPr>
            <a:xfrm flipH="1">
              <a:off x="2098623" y="884420"/>
              <a:ext cx="833548" cy="1499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>
              <a:off x="2098623" y="1990359"/>
              <a:ext cx="833548" cy="1499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/>
            <p:nvPr/>
          </p:nvCxnSpPr>
          <p:spPr>
            <a:xfrm>
              <a:off x="2098623" y="3346149"/>
              <a:ext cx="833548" cy="1499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>
              <a:off x="2098623" y="4716929"/>
              <a:ext cx="833548" cy="1499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/>
            <p:cNvCxnSpPr/>
            <p:nvPr/>
          </p:nvCxnSpPr>
          <p:spPr>
            <a:xfrm>
              <a:off x="2098623" y="6053526"/>
              <a:ext cx="833548" cy="1499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/>
            <p:nvPr/>
          </p:nvCxnSpPr>
          <p:spPr>
            <a:xfrm>
              <a:off x="2098623" y="899410"/>
              <a:ext cx="0" cy="515411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812" y="5614786"/>
            <a:ext cx="1918346" cy="9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a imagen puede contener: una o varias personas y personas senta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8" y="1037440"/>
            <a:ext cx="4455214" cy="3341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ttachment.outlook.live.net/owa/juntaprincipal@hotmail.com/service.svc/s/GetAttachmentThumbnail?id=AQMkADAwATY0MDABLWE5YmMtY2MAMmEtMDACLTAwCgBGAAADLlZOoMVpgUyNU9ZThvoB5wcAsuCZiZimkUSVfoYTaCG3FQAAAgEMAAAAkA0i4JAgyk%2BfGg%2BUoBiLAAABMmL%2FtgAAAAESABAAAv2GvFOOaky%2BbCXY%2B8N4%2Fg%3D%3D&amp;thumbnailType=2&amp;X-OWA-CANARY=7RTHJJJNe0akrbWqX1ckSnClme1Bk9UYXD9wEFjZT3H9Tj6-gvdusaAPod9KDImoy_V32EDWzQQ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I4NDc3MjI1MzhcIixcInB1aWRcIjpcIjE3NTkyMjE0NTIxNjQxMzhcIixcIm9pZFwiOlwiMDAwNjQwMDAtYTliYy1jYzJ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IwODY5NjMsIm5iZiI6MTUyMjA4NjM2M30.CGo2LKLInhTgPreWvcONK4ZQLcXlY6GgxemZJJTqe7C2SGsuYPzAeCzOq60ffX24bGQbjkuWEH-NUeBU7TqMi2sq4cR5XOX8E4z0TdQzeGbskcxdMMT5-aOB3A9MujHKzr00m35e3VqEOdJt2VZipruaEVsAxPJjo_kup0WAvALIBrVJI_D13Tii3OQHJDdpLE7545-v0TRyiqa7jt7XzMA6WMp7QSGILYOVVNw6HSzYyBKBu3818W3YMTg9L3QcoFuMtRmRDdMxKdC_xZCm44kg27A9vGVVkQ9HZX4Ut6T-UMjW6lY9DxxLe6qOWMH0LXFuc5zDAbDXi46WV0fwDw&amp;owa=outlook.live.com&amp;isc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4" y="3636034"/>
            <a:ext cx="4595756" cy="3446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97160">
            <a:off x="11559634" y="6212147"/>
            <a:ext cx="615749" cy="5974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58446"/>
            <a:ext cx="1823520" cy="824406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2711" y="258379"/>
            <a:ext cx="1949082" cy="942837"/>
          </a:xfrm>
          <a:prstGeom prst="rect">
            <a:avLst/>
          </a:prstGeom>
        </p:spPr>
      </p:pic>
      <p:sp>
        <p:nvSpPr>
          <p:cNvPr id="11" name="Rectángulo 5"/>
          <p:cNvSpPr/>
          <p:nvPr/>
        </p:nvSpPr>
        <p:spPr>
          <a:xfrm>
            <a:off x="275000" y="280277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Grupo de Huertos familiares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8" name="Picture 6" descr="La imagen puede contener: 1 persona, tabla y comi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11" y="1037440"/>
            <a:ext cx="7693289" cy="5769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a imagen puede contener: comi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438" y="1066496"/>
            <a:ext cx="3397562" cy="2548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 derecha 7">
            <a:hlinkClick r:id="rId10" action="ppaction://hlinksldjump"/>
          </p:cNvPr>
          <p:cNvSpPr/>
          <p:nvPr/>
        </p:nvSpPr>
        <p:spPr>
          <a:xfrm rot="10800000">
            <a:off x="5173460" y="6059606"/>
            <a:ext cx="640486" cy="5151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7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816" y="6273300"/>
            <a:ext cx="615749" cy="597460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415" y="203211"/>
            <a:ext cx="1949082" cy="942837"/>
          </a:xfrm>
          <a:prstGeom prst="rect">
            <a:avLst/>
          </a:prstGeom>
        </p:spPr>
      </p:pic>
      <p:pic>
        <p:nvPicPr>
          <p:cNvPr id="8198" name="Picture 6" descr="La imagen puede contener: 2 personas, incluido Evln Grmnia Suarez, personas sonriendo, personas sentadas e interi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" y="1665271"/>
            <a:ext cx="5513368" cy="4135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5"/>
          <p:cNvSpPr/>
          <p:nvPr/>
        </p:nvSpPr>
        <p:spPr>
          <a:xfrm>
            <a:off x="275000" y="280277"/>
            <a:ext cx="53751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Formacion</a:t>
            </a:r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centro de Belleza y </a:t>
            </a:r>
            <a:r>
              <a:rPr lang="es-ES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Estetica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6 CuadroTexto"/>
          <p:cNvSpPr txBox="1"/>
          <p:nvPr/>
        </p:nvSpPr>
        <p:spPr>
          <a:xfrm>
            <a:off x="275000" y="649609"/>
            <a:ext cx="53751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1500.00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1500.00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27" y="1533680"/>
            <a:ext cx="6061863" cy="454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00" y="5835200"/>
            <a:ext cx="1911156" cy="10355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156" y="5984541"/>
            <a:ext cx="1626566" cy="7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3" y="1585764"/>
            <a:ext cx="5923128" cy="444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5"/>
          <p:cNvSpPr/>
          <p:nvPr/>
        </p:nvSpPr>
        <p:spPr>
          <a:xfrm>
            <a:off x="288647" y="362163"/>
            <a:ext cx="3505431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Capacitación Banda </a:t>
            </a:r>
          </a:p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Rítmica Estudiantil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16 CuadroTexto"/>
          <p:cNvSpPr txBox="1"/>
          <p:nvPr/>
        </p:nvSpPr>
        <p:spPr>
          <a:xfrm>
            <a:off x="288647" y="1008494"/>
            <a:ext cx="3505431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ANTICIPO    $ 410.00               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062" y="274143"/>
            <a:ext cx="1949082" cy="942837"/>
          </a:xfrm>
          <a:prstGeom prst="rect">
            <a:avLst/>
          </a:prstGeom>
        </p:spPr>
      </p:pic>
      <p:sp>
        <p:nvSpPr>
          <p:cNvPr id="7" name="Flecha derecha 7">
            <a:hlinkClick r:id="rId4" action="ppaction://hlinksldjump"/>
          </p:cNvPr>
          <p:cNvSpPr/>
          <p:nvPr/>
        </p:nvSpPr>
        <p:spPr>
          <a:xfrm>
            <a:off x="10368144" y="6028110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 descr="La imagen puede contener: una o varias personas, personas en el escenario y exteri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88" y="1585764"/>
            <a:ext cx="6113208" cy="4584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1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927" y="6193792"/>
            <a:ext cx="615749" cy="597460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062" y="274143"/>
            <a:ext cx="1949082" cy="942837"/>
          </a:xfrm>
          <a:prstGeom prst="rect">
            <a:avLst/>
          </a:prstGeom>
        </p:spPr>
      </p:pic>
      <p:pic>
        <p:nvPicPr>
          <p:cNvPr id="11268" name="Picture 4" descr="La imagen puede contener: una o varias personas, césped, exterior y natural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69" y="1356412"/>
            <a:ext cx="5822907" cy="4367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a imagen puede contener: 3 personas, personas sonriendo, niños y exteri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7" y="1356412"/>
            <a:ext cx="5822905" cy="4367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5"/>
          <p:cNvSpPr/>
          <p:nvPr/>
        </p:nvSpPr>
        <p:spPr>
          <a:xfrm>
            <a:off x="393682" y="255437"/>
            <a:ext cx="4727973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Gestión para la Colocación del césped en los juegos infantiles del centro parroquial 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82" y="5654622"/>
            <a:ext cx="1452025" cy="107834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66850" y="5996250"/>
            <a:ext cx="21820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 </a:t>
            </a:r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 </a:t>
            </a:r>
          </a:p>
          <a:p>
            <a:pPr algn="ctr"/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FASAYÑAN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9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4999" y="293927"/>
            <a:ext cx="7231270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Colocación de una escalera en la cancha central y  juegos infantiles en la cancha en el sector  Remate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16 CuadroTexto"/>
          <p:cNvSpPr txBox="1"/>
          <p:nvPr/>
        </p:nvSpPr>
        <p:spPr>
          <a:xfrm>
            <a:off x="274999" y="940258"/>
            <a:ext cx="7231270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4239.96       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4239.96    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651"/>
          <a:stretch/>
        </p:blipFill>
        <p:spPr>
          <a:xfrm>
            <a:off x="6376270" y="1215656"/>
            <a:ext cx="5703770" cy="518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198" y="145673"/>
            <a:ext cx="1949082" cy="9428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/>
          <a:stretch/>
        </p:blipFill>
        <p:spPr>
          <a:xfrm>
            <a:off x="0" y="1586589"/>
            <a:ext cx="4717685" cy="413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La imagen puede contener: cielo, nube, árbol, puente, planta, exterior y naturalez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5"/>
          <a:stretch/>
        </p:blipFill>
        <p:spPr bwMode="auto">
          <a:xfrm>
            <a:off x="2841445" y="1547384"/>
            <a:ext cx="5098483" cy="4380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7">
            <a:hlinkClick r:id="rId6" action="ppaction://hlinksldjump"/>
          </p:cNvPr>
          <p:cNvSpPr/>
          <p:nvPr/>
        </p:nvSpPr>
        <p:spPr>
          <a:xfrm>
            <a:off x="11304733" y="6277883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11" y="237695"/>
            <a:ext cx="1949082" cy="942837"/>
          </a:xfrm>
          <a:prstGeom prst="rect">
            <a:avLst/>
          </a:prstGeom>
        </p:spPr>
      </p:pic>
      <p:sp>
        <p:nvSpPr>
          <p:cNvPr id="5" name="Rectángulo 5"/>
          <p:cNvSpPr/>
          <p:nvPr/>
        </p:nvSpPr>
        <p:spPr>
          <a:xfrm>
            <a:off x="275000" y="280277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Adquisición de una concretera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16 CuadroTexto"/>
          <p:cNvSpPr txBox="1"/>
          <p:nvPr/>
        </p:nvSpPr>
        <p:spPr>
          <a:xfrm>
            <a:off x="275000" y="649609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2520.00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2520.00(100%)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scontent.fuio3-1.fna.fbcdn.net/v/t34.0-12/21074405_1103379823128981_1698303456_n.jpg?_nc_cat=0&amp;_nc_eui2=v1%3AAeGpCLt2_AhFj7LPUPZ39lMf4fBWvRMYgX7OOG2wsAWZ7tMvG_SEqAZMvDo44DiCGLivQfi2HGAwqB5Ji0DzYlrUaspAFjniki-dMm5mi2ppQQ&amp;oh=1901946d482f4f088a2fa65a33372779&amp;oe=5AB70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973" y="1549864"/>
            <a:ext cx="6408999" cy="480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8" b="18195"/>
          <a:stretch/>
        </p:blipFill>
        <p:spPr>
          <a:xfrm>
            <a:off x="256071" y="1665272"/>
            <a:ext cx="4746902" cy="432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echa derecha 7">
            <a:hlinkClick r:id="rId5" action="ppaction://hlinksldjump"/>
          </p:cNvPr>
          <p:cNvSpPr/>
          <p:nvPr/>
        </p:nvSpPr>
        <p:spPr>
          <a:xfrm rot="11015745">
            <a:off x="11604984" y="6222522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1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uio3-1.fna.fbcdn.net/v/t34.0-12/20891646_1096998907100406_1646680857_n.jpg?oh=81ecb8dc208e91569dba062f443702fb&amp;oe=5ABC48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16" y="1361076"/>
            <a:ext cx="6482003" cy="4861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7">
            <a:hlinkClick r:id="rId3" action="ppaction://hlinksldjump"/>
          </p:cNvPr>
          <p:cNvSpPr/>
          <p:nvPr/>
        </p:nvSpPr>
        <p:spPr>
          <a:xfrm rot="10800000">
            <a:off x="11652816" y="6373368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711" y="201432"/>
            <a:ext cx="1949082" cy="9428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13" y="1424217"/>
            <a:ext cx="6541827" cy="490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5"/>
          <p:cNvSpPr/>
          <p:nvPr/>
        </p:nvSpPr>
        <p:spPr>
          <a:xfrm>
            <a:off x="275000" y="280277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Colonias vacacionales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16 CuadroTexto"/>
          <p:cNvSpPr txBox="1"/>
          <p:nvPr/>
        </p:nvSpPr>
        <p:spPr>
          <a:xfrm>
            <a:off x="275000" y="649609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2031.46   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2031.46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00" y="5877095"/>
            <a:ext cx="1452025" cy="10783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109" y="5898486"/>
            <a:ext cx="1911156" cy="10355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265" y="5939693"/>
            <a:ext cx="994353" cy="994353"/>
          </a:xfrm>
          <a:prstGeom prst="rect">
            <a:avLst/>
          </a:prstGeom>
        </p:spPr>
      </p:pic>
      <p:pic>
        <p:nvPicPr>
          <p:cNvPr id="2052" name="Picture 4" descr="https://scontent.fuio3-1.fna.fbcdn.net/v/t34.0-12/29550523_246171709260692_370545445_n.png?_nc_cat=0&amp;oh=4ea002c3dd41f4f2e5eac4b1dd6e6699&amp;oe=5ABD72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18" y="6019383"/>
            <a:ext cx="2137249" cy="8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 derecha 7">
            <a:hlinkClick r:id="rId2" action="ppaction://hlinksldjump"/>
          </p:cNvPr>
          <p:cNvSpPr/>
          <p:nvPr/>
        </p:nvSpPr>
        <p:spPr>
          <a:xfrm rot="256325">
            <a:off x="10865506" y="611521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654" y="189384"/>
            <a:ext cx="1949082" cy="942837"/>
          </a:xfrm>
          <a:prstGeom prst="rect">
            <a:avLst/>
          </a:prstGeom>
        </p:spPr>
      </p:pic>
      <p:sp>
        <p:nvSpPr>
          <p:cNvPr id="4" name="Rectángulo 5"/>
          <p:cNvSpPr/>
          <p:nvPr/>
        </p:nvSpPr>
        <p:spPr>
          <a:xfrm>
            <a:off x="785722" y="485890"/>
            <a:ext cx="4727973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Clausura programas del sector vulnerable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6" name="Picture 2" descr="La imagen puede contener: 9 personas, incluido Litzy ZÃ±g, personas sonriendo, personas en el escenario, personas de pie y ex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19" y="1401825"/>
            <a:ext cx="9207317" cy="506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content.fuio3-1.fna.fbcdn.net/v/t34.0-12/29550523_246171709260692_370545445_n.png?_nc_cat=0&amp;oh=4ea002c3dd41f4f2e5eac4b1dd6e6699&amp;oe=5ABD72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72" y="5991591"/>
            <a:ext cx="2342649" cy="94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171350" y="5714069"/>
            <a:ext cx="1228743" cy="1143931"/>
            <a:chOff x="287678" y="401206"/>
            <a:chExt cx="1623478" cy="1305519"/>
          </a:xfrm>
        </p:grpSpPr>
        <p:pic>
          <p:nvPicPr>
            <p:cNvPr id="9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ángulo 9"/>
            <p:cNvSpPr/>
            <p:nvPr/>
          </p:nvSpPr>
          <p:spPr>
            <a:xfrm>
              <a:off x="287678" y="581829"/>
              <a:ext cx="1623478" cy="8430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5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275000" y="280277"/>
            <a:ext cx="4727973" cy="1477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Acompañamiento para el </a:t>
            </a:r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fortalecimiento </a:t>
            </a:r>
            <a:r>
              <a:rPr lang="es-ES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organizativo y fomento de la participación ciudadana en la parroquia Principal</a:t>
            </a:r>
          </a:p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Flecha derecha 7">
            <a:hlinkClick r:id="rId2" action="ppaction://hlinksldjump"/>
          </p:cNvPr>
          <p:cNvSpPr/>
          <p:nvPr/>
        </p:nvSpPr>
        <p:spPr>
          <a:xfrm rot="10523225">
            <a:off x="11154608" y="6140635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069" y="197920"/>
            <a:ext cx="1949082" cy="942837"/>
          </a:xfrm>
          <a:prstGeom prst="rect">
            <a:avLst/>
          </a:prstGeom>
        </p:spPr>
      </p:pic>
      <p:pic>
        <p:nvPicPr>
          <p:cNvPr id="3074" name="Picture 2" descr="La imagen puede contener: 1 persona, sentado, exterior y naturale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1757605"/>
            <a:ext cx="6234982" cy="467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77" y="1434937"/>
            <a:ext cx="6159690" cy="461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661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a imagen puede contener: 4 personas, personas sonriendo, personas de pi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7"/>
          <a:stretch/>
        </p:blipFill>
        <p:spPr bwMode="auto">
          <a:xfrm>
            <a:off x="7371836" y="1257561"/>
            <a:ext cx="4706432" cy="482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5"/>
          <p:cNvSpPr/>
          <p:nvPr/>
        </p:nvSpPr>
        <p:spPr>
          <a:xfrm>
            <a:off x="275000" y="280277"/>
            <a:ext cx="2277131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Día de la madre 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4" name="Picture 4" descr="La imagen puede contener: 7 personas, personas de pie, sombrero y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" y="788970"/>
            <a:ext cx="7249140" cy="5436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063" y="237694"/>
            <a:ext cx="1949082" cy="942837"/>
          </a:xfrm>
          <a:prstGeom prst="rect">
            <a:avLst/>
          </a:prstGeom>
        </p:spPr>
      </p:pic>
      <p:pic>
        <p:nvPicPr>
          <p:cNvPr id="6" name="Picture 2" descr="https://scontent.fuio3-1.fna.fbcdn.net/v/t34.0-12/29550523_246171709260692_370545445_n.png?_nc_cat=0&amp;oh=4ea002c3dd41f4f2e5eac4b1dd6e6699&amp;oe=5ABD72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72" y="5991591"/>
            <a:ext cx="2342649" cy="94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171350" y="5714069"/>
            <a:ext cx="1228743" cy="1143931"/>
            <a:chOff x="287678" y="401206"/>
            <a:chExt cx="1623478" cy="1305519"/>
          </a:xfrm>
        </p:grpSpPr>
        <p:pic>
          <p:nvPicPr>
            <p:cNvPr id="8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/>
            <p:cNvSpPr/>
            <p:nvPr/>
          </p:nvSpPr>
          <p:spPr>
            <a:xfrm>
              <a:off x="287678" y="581829"/>
              <a:ext cx="1623478" cy="8430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0" name="Flecha derecha 7">
            <a:hlinkClick r:id="rId7" action="ppaction://hlinksldjump"/>
          </p:cNvPr>
          <p:cNvSpPr/>
          <p:nvPr/>
        </p:nvSpPr>
        <p:spPr>
          <a:xfrm rot="10514514">
            <a:off x="10865506" y="6115216"/>
            <a:ext cx="492985" cy="48463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58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13"/>
          <p:cNvGraphicFramePr/>
          <p:nvPr>
            <p:extLst>
              <p:ext uri="{D42A27DB-BD31-4B8C-83A1-F6EECF244321}">
                <p14:modId xmlns:p14="http://schemas.microsoft.com/office/powerpoint/2010/main" val="1548977192"/>
              </p:ext>
            </p:extLst>
          </p:nvPr>
        </p:nvGraphicFramePr>
        <p:xfrm>
          <a:off x="304800" y="404733"/>
          <a:ext cx="11887200" cy="4931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23529" y="562910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287" y="6230100"/>
            <a:ext cx="1005927" cy="493819"/>
          </a:xfrm>
          <a:prstGeom prst="rect">
            <a:avLst/>
          </a:prstGeom>
        </p:spPr>
      </p:pic>
      <p:pic>
        <p:nvPicPr>
          <p:cNvPr id="3" name="Imagen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328" y="5681558"/>
            <a:ext cx="615749" cy="59746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31409" y="1180531"/>
            <a:ext cx="98970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CONTRATACION Y COMPRAS PÚBLICAS.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procesos de contratación y compras públicas de describen a continuación: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7863"/>
              </p:ext>
            </p:extLst>
          </p:nvPr>
        </p:nvGraphicFramePr>
        <p:xfrm>
          <a:off x="1651663" y="2329022"/>
          <a:ext cx="7479030" cy="420433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95806"/>
                <a:gridCol w="1495806"/>
                <a:gridCol w="1495806"/>
                <a:gridCol w="1495806"/>
                <a:gridCol w="1495806"/>
              </a:tblGrid>
              <a:tr h="52006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cap="none" spc="0" dirty="0">
                          <a:ln w="18415" cmpd="sng">
                            <a:solidFill>
                              <a:srgbClr val="C00000"/>
                            </a:solidFill>
                            <a:prstDash val="solid"/>
                          </a:ln>
                          <a:solidFill>
                            <a:srgbClr val="C00000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PROCESOS DE CONTRATACIÓN Y COMPRAS PÚBLICAS DE BIENES Y SERVICIOS</a:t>
                      </a:r>
                      <a:endParaRPr lang="es-EC" sz="1800" b="0" i="0" u="none" strike="noStrike" cap="none" spc="0" dirty="0">
                        <a:ln w="18415" cmpd="sng">
                          <a:solidFill>
                            <a:srgbClr val="C000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sng" strike="noStrike" dirty="0">
                          <a:solidFill>
                            <a:schemeClr val="bg1"/>
                          </a:solidFill>
                          <a:effectLst/>
                        </a:rPr>
                        <a:t>TIPO DE CONTRATACIÓN</a:t>
                      </a:r>
                      <a:endParaRPr lang="es-EC" sz="1400" b="1" i="0" u="sng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b="1" u="sng" dirty="0">
                          <a:solidFill>
                            <a:schemeClr val="bg1"/>
                          </a:solidFill>
                        </a:rPr>
                        <a:t>ESTADO ACTUAL 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003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 </a:t>
                      </a:r>
                      <a:endParaRPr lang="es-EC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b="1" u="sng" dirty="0">
                          <a:solidFill>
                            <a:srgbClr val="C00000"/>
                          </a:solidFill>
                        </a:rPr>
                        <a:t>Adjudicados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b="1" u="sng" dirty="0">
                          <a:solidFill>
                            <a:srgbClr val="C00000"/>
                          </a:solidFill>
                        </a:rPr>
                        <a:t>Finalizados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Valor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Número Total 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Valor Total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Ínfima Cuantía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79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66742.31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79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66742.31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934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>
                          <a:effectLst/>
                        </a:rPr>
                        <a:t>Subasta Inversa Electrónica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8416.00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8416.00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 smtClean="0">
                          <a:effectLst/>
                        </a:rPr>
                        <a:t>Consultoría  </a:t>
                      </a:r>
                      <a:r>
                        <a:rPr lang="es-EC" sz="1600" u="none" strike="noStrike" dirty="0">
                          <a:effectLst/>
                        </a:rPr>
                        <a:t>Directa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2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6250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3000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7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>
                          <a:effectLst/>
                        </a:rPr>
                        <a:t>Catálogo Electrónico</a:t>
                      </a:r>
                      <a:endParaRPr lang="es-EC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18</a:t>
                      </a:r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953.65</a:t>
                      </a:r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18</a:t>
                      </a:r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effectLst/>
                        </a:rPr>
                        <a:t>953.65</a:t>
                      </a:r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063" y="237694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98874" y="1596112"/>
            <a:ext cx="8949886" cy="86177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AGRADECIMIENTO ESPECIAL</a:t>
            </a:r>
            <a:endParaRPr lang="es-E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908040" y="2723182"/>
            <a:ext cx="65774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Señoritas dignidades de la parroquia.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Instituciones.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Organizaciones.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Barrios.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Clubes.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/>
              <a:t>Todas las personas que nos apoyaron y colaboraron.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9" y="3249027"/>
            <a:ext cx="1911156" cy="10355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49" y="5032526"/>
            <a:ext cx="837470" cy="8374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973" y="3399500"/>
            <a:ext cx="1479317" cy="10986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737" y="5032526"/>
            <a:ext cx="2004024" cy="903600"/>
          </a:xfrm>
          <a:prstGeom prst="rect">
            <a:avLst/>
          </a:prstGeom>
        </p:spPr>
      </p:pic>
      <p:pic>
        <p:nvPicPr>
          <p:cNvPr id="1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767" y="235366"/>
            <a:ext cx="1949082" cy="94283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051948" y="5995927"/>
            <a:ext cx="1928723" cy="7042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 </a:t>
            </a:r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 </a:t>
            </a:r>
          </a:p>
          <a:p>
            <a:pPr algn="ctr"/>
            <a:r>
              <a:rPr lang="es-ES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FASAYÑAN</a:t>
            </a:r>
            <a:endParaRPr lang="es-E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4" name="Picture 4" descr="Resultado de imagen para LOGO ministerio de electricid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49" y="4976989"/>
            <a:ext cx="2292684" cy="9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n para LOGO agroazu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00" y="4953960"/>
            <a:ext cx="868132" cy="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content.fuio3-1.fna.fbcdn.net/v/t34.0-12/29550523_246171709260692_370545445_n.png?_nc_cat=0&amp;oh=4ea002c3dd41f4f2e5eac4b1dd6e6699&amp;oe=5ABD72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26" y="4868324"/>
            <a:ext cx="2355613" cy="95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327102" y="4501505"/>
            <a:ext cx="1542863" cy="1350904"/>
            <a:chOff x="287678" y="401206"/>
            <a:chExt cx="1623478" cy="1305519"/>
          </a:xfrm>
        </p:grpSpPr>
        <p:pic>
          <p:nvPicPr>
            <p:cNvPr id="7172" name="Picture 4" descr="Imagen relacionad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78" y="401206"/>
              <a:ext cx="1623478" cy="130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287678" y="581829"/>
              <a:ext cx="13770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RINCON DE </a:t>
              </a:r>
            </a:p>
            <a:p>
              <a:pPr algn="ctr"/>
              <a:r>
                <a:rPr lang="es-ES" sz="16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LA ORQUIDEA</a:t>
              </a:r>
              <a:endParaRPr lang="es-E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238809" y="5897537"/>
            <a:ext cx="2239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LIGA DEPORTIVA</a:t>
            </a:r>
          </a:p>
          <a:p>
            <a:pPr algn="ctr"/>
            <a:r>
              <a:rPr lang="es-ES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PRINCIPAL</a:t>
            </a:r>
            <a:endParaRPr lang="es-E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4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1876"/>
            <a:ext cx="8446359" cy="6334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619301" y="5226784"/>
            <a:ext cx="62815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Gracias…</a:t>
            </a:r>
            <a:endParaRPr lang="es-EC" sz="10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359" y="292285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1480" y="1216468"/>
            <a:ext cx="108940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s-ES" sz="2400" dirty="0">
                <a:solidFill>
                  <a:srgbClr val="C00000"/>
                </a:solidFill>
              </a:rPr>
              <a:t>	</a:t>
            </a:r>
            <a:endParaRPr lang="es-ES" sz="2400" dirty="0" smtClean="0">
              <a:solidFill>
                <a:srgbClr val="C00000"/>
              </a:solidFill>
            </a:endParaRPr>
          </a:p>
          <a:p>
            <a:r>
              <a:rPr lang="es-EC" sz="2800" b="1" dirty="0" smtClean="0">
                <a:solidFill>
                  <a:srgbClr val="002060"/>
                </a:solidFill>
              </a:rPr>
              <a:t>Los </a:t>
            </a:r>
            <a:r>
              <a:rPr lang="es-EC" sz="2800" b="1" dirty="0">
                <a:solidFill>
                  <a:srgbClr val="002060"/>
                </a:solidFill>
              </a:rPr>
              <a:t>mecanismos utilizados para la transparencia y acceso a la información son los siguientes</a:t>
            </a:r>
            <a:r>
              <a:rPr lang="es-EC" sz="2800" b="1" dirty="0" smtClean="0">
                <a:solidFill>
                  <a:srgbClr val="002060"/>
                </a:solidFill>
              </a:rPr>
              <a:t>:</a:t>
            </a:r>
          </a:p>
          <a:p>
            <a:endParaRPr lang="es-EC" sz="28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 los contenidos establecidos en 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</a:p>
          <a:p>
            <a:pPr lvl="0"/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Publicación en la pág. Web del Informe de Rendición de Cuentas y sus medios de verificación establecido en el literal m, del Art. 7 de la </a:t>
            </a:r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LOTAIP</a:t>
            </a:r>
            <a:endParaRPr lang="es-EC" sz="2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5"/>
          <p:cNvSpPr/>
          <p:nvPr/>
        </p:nvSpPr>
        <p:spPr>
          <a:xfrm>
            <a:off x="411480" y="662778"/>
            <a:ext cx="691871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TRANSPARENCIA Y ACCESO A LA INFORMACIÓN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121" y="191359"/>
            <a:ext cx="1949082" cy="9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05" y="4586153"/>
            <a:ext cx="11335871" cy="16029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9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ejecutadas</a:t>
            </a: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194" y="1335175"/>
            <a:ext cx="1949082" cy="942837"/>
          </a:xfrm>
          <a:prstGeom prst="rect">
            <a:avLst/>
          </a:prstGeom>
        </p:spPr>
      </p:pic>
      <p:pic>
        <p:nvPicPr>
          <p:cNvPr id="2050" name="Picture 2" descr="https://scontent.fuio3-1.fna.fbcdn.net/v/t34.0-12/29004199_1229171853883110_644655744_n.jpg?oh=90856fdc762f1b0afa363e6c8c43c4dc&amp;oe=5AB3DBE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8"/>
          <a:stretch/>
        </p:blipFill>
        <p:spPr bwMode="auto">
          <a:xfrm>
            <a:off x="7405" y="185248"/>
            <a:ext cx="8939918" cy="4442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063" y="199129"/>
            <a:ext cx="1949082" cy="942837"/>
          </a:xfrm>
          <a:prstGeom prst="rect">
            <a:avLst/>
          </a:prstGeom>
        </p:spPr>
      </p:pic>
      <p:sp>
        <p:nvSpPr>
          <p:cNvPr id="7" name="Rectángulo 5">
            <a:hlinkClick r:id="rId3" action="ppaction://hlinksldjump"/>
          </p:cNvPr>
          <p:cNvSpPr/>
          <p:nvPr/>
        </p:nvSpPr>
        <p:spPr>
          <a:xfrm>
            <a:off x="561828" y="3354422"/>
            <a:ext cx="47279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Alcantarillado y Letrinización en Celel y Principal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22 CuadroTexto"/>
          <p:cNvSpPr txBox="1"/>
          <p:nvPr/>
        </p:nvSpPr>
        <p:spPr>
          <a:xfrm>
            <a:off x="560233" y="4047350"/>
            <a:ext cx="4729568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5600.00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5600.00 (100%)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5">
            <a:hlinkClick r:id="rId4" action="ppaction://hlinksldjump"/>
          </p:cNvPr>
          <p:cNvSpPr/>
          <p:nvPr/>
        </p:nvSpPr>
        <p:spPr>
          <a:xfrm>
            <a:off x="498728" y="4957019"/>
            <a:ext cx="474914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Identificar y construir equipamientos y mantener espacios públicos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26 CuadroTexto"/>
          <p:cNvSpPr txBox="1"/>
          <p:nvPr/>
        </p:nvSpPr>
        <p:spPr>
          <a:xfrm>
            <a:off x="515832" y="5631000"/>
            <a:ext cx="4714937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46683.22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40853.72(87%)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22 CuadroTexto"/>
          <p:cNvSpPr txBox="1"/>
          <p:nvPr/>
        </p:nvSpPr>
        <p:spPr>
          <a:xfrm>
            <a:off x="3442443" y="2292000"/>
            <a:ext cx="4729568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2600.00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2600.00 (100%)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22 CuadroTexto"/>
          <p:cNvSpPr txBox="1"/>
          <p:nvPr/>
        </p:nvSpPr>
        <p:spPr>
          <a:xfrm>
            <a:off x="5814543" y="4000753"/>
            <a:ext cx="4729568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8500.00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7244.20 (85%)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5">
            <a:hlinkClick r:id="rId5" action="ppaction://hlinksldjump"/>
          </p:cNvPr>
          <p:cNvSpPr/>
          <p:nvPr/>
        </p:nvSpPr>
        <p:spPr>
          <a:xfrm>
            <a:off x="5814543" y="3318897"/>
            <a:ext cx="4729568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Producción y manejo de frutas para la elaboración de mermeladas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ángulo 5">
            <a:hlinkClick r:id="rId6" action="ppaction://hlinksldjump"/>
          </p:cNvPr>
          <p:cNvSpPr/>
          <p:nvPr/>
        </p:nvSpPr>
        <p:spPr>
          <a:xfrm>
            <a:off x="5814543" y="4912613"/>
            <a:ext cx="4729568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Actualización de estudios de infraestructura física y normativa parroquial 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ángulo 5">
            <a:hlinkClick r:id="rId7" action="ppaction://hlinksldjump"/>
          </p:cNvPr>
          <p:cNvSpPr/>
          <p:nvPr/>
        </p:nvSpPr>
        <p:spPr>
          <a:xfrm>
            <a:off x="3449759" y="1312256"/>
            <a:ext cx="4729568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Diseño de un proyecto de fortalecimiento para las actividades de turismo comunitario en Principal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26 CuadroTexto"/>
          <p:cNvSpPr txBox="1"/>
          <p:nvPr/>
        </p:nvSpPr>
        <p:spPr>
          <a:xfrm>
            <a:off x="5814543" y="5886989"/>
            <a:ext cx="4714937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13720.00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13720.00 (100%)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59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280" y="6260540"/>
            <a:ext cx="615749" cy="597460"/>
          </a:xfrm>
          <a:prstGeom prst="rect">
            <a:avLst/>
          </a:prstGeom>
        </p:spPr>
      </p:pic>
      <p:sp>
        <p:nvSpPr>
          <p:cNvPr id="16" name="Rectángulo 5">
            <a:hlinkClick r:id="rId4" action="ppaction://hlinksldjump"/>
          </p:cNvPr>
          <p:cNvSpPr/>
          <p:nvPr/>
        </p:nvSpPr>
        <p:spPr>
          <a:xfrm>
            <a:off x="548639" y="1171184"/>
            <a:ext cx="472797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Fortalecimiento de la identidad cultural de la parroquia Principal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6585" y="1872107"/>
            <a:ext cx="4721850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 9430.00               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 9121.93 (97%)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ángulo 5">
            <a:hlinkClick r:id="rId5" action="ppaction://hlinksldjump"/>
          </p:cNvPr>
          <p:cNvSpPr/>
          <p:nvPr/>
        </p:nvSpPr>
        <p:spPr>
          <a:xfrm>
            <a:off x="546224" y="2829148"/>
            <a:ext cx="4727973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Campañas dar a conocer a la ciudadanía las normativas parroquiales y municipales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547044" y="3807070"/>
            <a:ext cx="4729568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500.00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127.95 (26%)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ángulo 5">
            <a:hlinkClick r:id="rId6" action="ppaction://hlinksldjump"/>
          </p:cNvPr>
          <p:cNvSpPr/>
          <p:nvPr/>
        </p:nvSpPr>
        <p:spPr>
          <a:xfrm>
            <a:off x="532937" y="4707057"/>
            <a:ext cx="474914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Espacios alternativos para atención al adulto mayor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32937" y="5407980"/>
            <a:ext cx="4714937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6000.00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5251.35 (88%)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ángulo 5">
            <a:hlinkClick r:id="rId7" action="ppaction://hlinksldjump"/>
          </p:cNvPr>
          <p:cNvSpPr/>
          <p:nvPr/>
        </p:nvSpPr>
        <p:spPr>
          <a:xfrm>
            <a:off x="5814543" y="1184832"/>
            <a:ext cx="4729568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Intercambio de saberes ancestrales y protección de derechos de NNA y personas con discapacidad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2711" y="89590"/>
            <a:ext cx="1949082" cy="942837"/>
          </a:xfrm>
          <a:prstGeom prst="rect">
            <a:avLst/>
          </a:prstGeom>
        </p:spPr>
      </p:pic>
      <p:sp>
        <p:nvSpPr>
          <p:cNvPr id="17" name="22 CuadroTexto"/>
          <p:cNvSpPr txBox="1"/>
          <p:nvPr/>
        </p:nvSpPr>
        <p:spPr>
          <a:xfrm>
            <a:off x="5814543" y="2160663"/>
            <a:ext cx="4729568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8233.10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4380.10 (53%)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22 CuadroTexto"/>
          <p:cNvSpPr txBox="1"/>
          <p:nvPr/>
        </p:nvSpPr>
        <p:spPr>
          <a:xfrm>
            <a:off x="5826585" y="4299732"/>
            <a:ext cx="4729568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   5751.75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  4793.10 (83%)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ángulo 5">
            <a:hlinkClick r:id="rId9" action="ppaction://hlinksldjump"/>
          </p:cNvPr>
          <p:cNvSpPr/>
          <p:nvPr/>
        </p:nvSpPr>
        <p:spPr>
          <a:xfrm>
            <a:off x="5814543" y="3065669"/>
            <a:ext cx="4729568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Acompañamiento para el </a:t>
            </a:r>
            <a:r>
              <a:rPr lang="es-ES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frotalecimiento</a:t>
            </a:r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organizativo y fomento de la participación ciudadana en la parroquia Principal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Rectángulo 5">
            <a:hlinkClick r:id="rId10" action="ppaction://hlinksldjump"/>
          </p:cNvPr>
          <p:cNvSpPr/>
          <p:nvPr/>
        </p:nvSpPr>
        <p:spPr>
          <a:xfrm>
            <a:off x="5814543" y="5182369"/>
            <a:ext cx="472956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Plan de gestión para la red vial</a:t>
            </a:r>
            <a:endParaRPr lang="es-ES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22 CuadroTexto"/>
          <p:cNvSpPr txBox="1"/>
          <p:nvPr/>
        </p:nvSpPr>
        <p:spPr>
          <a:xfrm>
            <a:off x="5826585" y="5608077"/>
            <a:ext cx="4729568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</a:t>
            </a:r>
            <a:r>
              <a:rPr lang="es-EC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5839.70</a:t>
            </a:r>
          </a:p>
          <a:p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 5839.70 (100%)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7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6" grpId="0" animBg="1"/>
      <p:bldP spid="2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a imagen puede contener: montaña, cielo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95" y="1335728"/>
            <a:ext cx="6971793" cy="5228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319684" y="6260540"/>
            <a:ext cx="615749" cy="597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Rectángulo 5"/>
          <p:cNvSpPr/>
          <p:nvPr/>
        </p:nvSpPr>
        <p:spPr>
          <a:xfrm>
            <a:off x="411477" y="260104"/>
            <a:ext cx="4727973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Alcantarillado y letrinización en Celel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11476" y="629436"/>
            <a:ext cx="472797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PRESUPUESTADO              5600.00   </a:t>
            </a:r>
          </a:p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EJECUTADO                      5600.00 (100%)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415" y="158018"/>
            <a:ext cx="1949082" cy="942837"/>
          </a:xfrm>
          <a:prstGeom prst="rect">
            <a:avLst/>
          </a:prstGeom>
        </p:spPr>
      </p:pic>
      <p:pic>
        <p:nvPicPr>
          <p:cNvPr id="6146" name="Picture 2" descr="La imagen puede contener: 1 persona, montaña, exterior y naturale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855"/>
            <a:ext cx="6087299" cy="456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 imagen puede contener: 1 persona, cielo, calzado y exteri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70" y="3383592"/>
            <a:ext cx="4409345" cy="330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Rojo n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ala de reuniones 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5512</TotalTime>
  <Words>1029</Words>
  <Application>Microsoft Office PowerPoint</Application>
  <PresentationFormat>Panorámica</PresentationFormat>
  <Paragraphs>188</Paragraphs>
  <Slides>42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0" baseType="lpstr">
      <vt:lpstr>Arial</vt:lpstr>
      <vt:lpstr>Berlin Sans FB Demi</vt:lpstr>
      <vt:lpstr>Calibri</vt:lpstr>
      <vt:lpstr>Century Gothic</vt:lpstr>
      <vt:lpstr>Times New Roman</vt:lpstr>
      <vt:lpstr>Wingdings</vt:lpstr>
      <vt:lpstr>Wingdings 3</vt:lpstr>
      <vt:lpstr>Sala de reuniones 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GAD PRINCIPAL</dc:creator>
  <cp:lastModifiedBy>GOBIERNO AUTÓNOMO DESCENTRALIZADO PARROQUIAL DE PRINCIPAL</cp:lastModifiedBy>
  <cp:revision>351</cp:revision>
  <dcterms:created xsi:type="dcterms:W3CDTF">2016-02-18T16:14:17Z</dcterms:created>
  <dcterms:modified xsi:type="dcterms:W3CDTF">2018-04-17T15:36:12Z</dcterms:modified>
</cp:coreProperties>
</file>